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3"/>
        <p:guide pos="3122"/>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70"/>
        <p:guide pos="2162"/>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BossEventLoopGroup </a:t>
            </a:r>
            <a:r>
              <a:rPr lang="zh-CN" altLang="en-US" smtClean="0">
                <a:ea typeface="宋体" charset="-122"/>
              </a:rPr>
              <a:t>通常是一个单线程的 </a:t>
            </a:r>
            <a:r>
              <a:rPr lang="en-US" altLang="zh-CN" smtClean="0">
                <a:ea typeface="宋体" charset="-122"/>
              </a:rPr>
              <a:t>EventLoop</a:t>
            </a:r>
            <a:r>
              <a:rPr lang="zh-CN" altLang="en-US" smtClean="0">
                <a:ea typeface="宋体" charset="-122"/>
              </a:rPr>
              <a:t>，</a:t>
            </a:r>
            <a:r>
              <a:rPr lang="en-US" altLang="zh-CN" smtClean="0">
                <a:ea typeface="宋体" charset="-122"/>
              </a:rPr>
              <a:t>EventLoop </a:t>
            </a:r>
            <a:r>
              <a:rPr lang="zh-CN" altLang="en-US" smtClean="0">
                <a:ea typeface="宋体" charset="-122"/>
              </a:rPr>
              <a:t>维护着一个注册了</a:t>
            </a:r>
            <a:endParaRPr lang="zh-CN" altLang="en-US" smtClean="0">
              <a:ea typeface="宋体" charset="-122"/>
            </a:endParaRPr>
          </a:p>
          <a:p>
            <a:pPr eaLnBrk="1" hangingPunct="1"/>
            <a:r>
              <a:rPr lang="en-US" altLang="zh-CN" smtClean="0">
                <a:ea typeface="宋体" charset="-122"/>
              </a:rPr>
              <a:t>ServerSocketChannel </a:t>
            </a:r>
            <a:r>
              <a:rPr lang="zh-CN" altLang="en-US" smtClean="0">
                <a:ea typeface="宋体" charset="-122"/>
              </a:rPr>
              <a:t>的 </a:t>
            </a:r>
            <a:r>
              <a:rPr lang="en-US" altLang="zh-CN" smtClean="0">
                <a:ea typeface="宋体" charset="-122"/>
              </a:rPr>
              <a:t>Selector </a:t>
            </a:r>
            <a:r>
              <a:rPr lang="zh-CN" altLang="en-US" smtClean="0">
                <a:ea typeface="宋体" charset="-122"/>
              </a:rPr>
              <a:t>实例，</a:t>
            </a:r>
            <a:r>
              <a:rPr lang="en-US" altLang="zh-CN" smtClean="0">
                <a:ea typeface="宋体" charset="-122"/>
              </a:rPr>
              <a:t>BossEventLoop </a:t>
            </a:r>
            <a:r>
              <a:rPr lang="zh-CN" altLang="en-US" smtClean="0">
                <a:ea typeface="宋体" charset="-122"/>
              </a:rPr>
              <a:t>不断轮询 </a:t>
            </a:r>
            <a:r>
              <a:rPr lang="en-US" altLang="zh-CN" smtClean="0">
                <a:ea typeface="宋体" charset="-122"/>
              </a:rPr>
              <a:t>Selector </a:t>
            </a:r>
            <a:r>
              <a:rPr lang="zh-CN" altLang="en-US" smtClean="0">
                <a:ea typeface="宋体" charset="-122"/>
              </a:rPr>
              <a:t>将连接事件分离出来，</a:t>
            </a:r>
            <a:endParaRPr lang="zh-CN" altLang="en-US" smtClean="0">
              <a:ea typeface="宋体" charset="-122"/>
            </a:endParaRPr>
          </a:p>
          <a:p>
            <a:pPr eaLnBrk="1" hangingPunct="1"/>
            <a:r>
              <a:rPr lang="zh-CN" altLang="en-US" smtClean="0">
                <a:ea typeface="宋体" charset="-122"/>
              </a:rPr>
              <a:t>通常是 </a:t>
            </a:r>
            <a:r>
              <a:rPr lang="en-US" altLang="zh-CN" smtClean="0">
                <a:ea typeface="宋体" charset="-122"/>
              </a:rPr>
              <a:t>OP_ACCEPT </a:t>
            </a:r>
            <a:r>
              <a:rPr lang="zh-CN" altLang="en-US" smtClean="0">
                <a:ea typeface="宋体" charset="-122"/>
              </a:rPr>
              <a:t>事件，然后将接收到的 </a:t>
            </a:r>
            <a:r>
              <a:rPr lang="en-US" altLang="zh-CN" smtClean="0">
                <a:ea typeface="宋体" charset="-122"/>
              </a:rPr>
              <a:t>SocketChannel </a:t>
            </a:r>
            <a:r>
              <a:rPr lang="zh-CN" altLang="en-US" smtClean="0">
                <a:ea typeface="宋体" charset="-122"/>
              </a:rPr>
              <a:t>交给 </a:t>
            </a:r>
            <a:r>
              <a:rPr lang="en-US" altLang="zh-CN" smtClean="0">
                <a:ea typeface="宋体" charset="-122"/>
              </a:rPr>
              <a:t>WorkerEventLoopGroup</a:t>
            </a:r>
            <a:r>
              <a:rPr lang="zh-CN" altLang="en-US" smtClean="0">
                <a:ea typeface="宋体" charset="-122"/>
              </a:rPr>
              <a:t>，</a:t>
            </a:r>
            <a:endParaRPr lang="zh-CN" altLang="en-US" smtClean="0">
              <a:ea typeface="宋体" charset="-122"/>
            </a:endParaRPr>
          </a:p>
          <a:p>
            <a:pPr eaLnBrk="1" hangingPunct="1"/>
            <a:r>
              <a:rPr lang="en-US" altLang="zh-CN" smtClean="0">
                <a:ea typeface="宋体" charset="-122"/>
              </a:rPr>
              <a:t>WorkerEventLoopGroup </a:t>
            </a:r>
            <a:r>
              <a:rPr lang="zh-CN" altLang="en-US" smtClean="0">
                <a:ea typeface="宋体" charset="-122"/>
              </a:rPr>
              <a:t>会由 </a:t>
            </a:r>
            <a:r>
              <a:rPr lang="en-US" altLang="zh-CN" smtClean="0">
                <a:ea typeface="宋体" charset="-122"/>
              </a:rPr>
              <a:t>next </a:t>
            </a:r>
            <a:r>
              <a:rPr lang="zh-CN" altLang="en-US" smtClean="0">
                <a:ea typeface="宋体" charset="-122"/>
              </a:rPr>
              <a:t>选择其中一个 </a:t>
            </a:r>
            <a:r>
              <a:rPr lang="en-US" altLang="zh-CN" smtClean="0">
                <a:ea typeface="宋体" charset="-122"/>
              </a:rPr>
              <a:t>EventLoopGroup </a:t>
            </a:r>
            <a:r>
              <a:rPr lang="zh-CN" altLang="en-US" smtClean="0">
                <a:ea typeface="宋体" charset="-122"/>
              </a:rPr>
              <a:t>来将这个 </a:t>
            </a:r>
            <a:r>
              <a:rPr lang="en-US" altLang="zh-CN" smtClean="0">
                <a:ea typeface="宋体" charset="-122"/>
              </a:rPr>
              <a:t>SocketChannel </a:t>
            </a:r>
            <a:r>
              <a:rPr lang="zh-CN" altLang="en-US" smtClean="0">
                <a:ea typeface="宋体" charset="-122"/>
              </a:rPr>
              <a:t>注</a:t>
            </a:r>
            <a:endParaRPr lang="zh-CN" altLang="en-US" smtClean="0">
              <a:ea typeface="宋体" charset="-122"/>
            </a:endParaRPr>
          </a:p>
          <a:p>
            <a:pPr eaLnBrk="1" hangingPunct="1"/>
            <a:r>
              <a:rPr lang="zh-CN" altLang="en-US" smtClean="0">
                <a:ea typeface="宋体" charset="-122"/>
              </a:rPr>
              <a:t>册到其维护的 </a:t>
            </a:r>
            <a:r>
              <a:rPr lang="en-US" altLang="zh-CN" smtClean="0">
                <a:ea typeface="宋体" charset="-122"/>
              </a:rPr>
              <a:t>Selector </a:t>
            </a:r>
            <a:r>
              <a:rPr lang="zh-CN" altLang="en-US" smtClean="0">
                <a:ea typeface="宋体" charset="-122"/>
              </a:rPr>
              <a:t>并对其后续的 </a:t>
            </a:r>
            <a:r>
              <a:rPr lang="en-US" altLang="zh-CN" smtClean="0">
                <a:ea typeface="宋体" charset="-122"/>
              </a:rPr>
              <a:t>IO </a:t>
            </a:r>
            <a:r>
              <a:rPr lang="zh-CN" altLang="en-US" smtClean="0">
                <a:ea typeface="宋体" charset="-122"/>
              </a:rPr>
              <a:t>事件进行处理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3 </a:t>
            </a:r>
            <a:r>
              <a:rPr lang="zh-CN" altLang="en-US" smtClean="0">
                <a:ea typeface="宋体" charset="-122"/>
              </a:rPr>
              <a:t>的案例，可以通过</a:t>
            </a:r>
            <a:r>
              <a:rPr lang="en-US" altLang="zh-CN" smtClean="0">
                <a:ea typeface="宋体" charset="-122"/>
              </a:rPr>
              <a:t>debug </a:t>
            </a:r>
            <a:r>
              <a:rPr lang="zh-CN" altLang="en-US" smtClean="0">
                <a:ea typeface="宋体" charset="-122"/>
              </a:rPr>
              <a:t>看</a:t>
            </a:r>
            <a:r>
              <a:rPr lang="zh-CN" altLang="en-US" baseline="0" smtClean="0">
                <a:ea typeface="宋体" charset="-122"/>
              </a:rPr>
              <a:t> </a:t>
            </a:r>
            <a:r>
              <a:rPr lang="en-US" altLang="zh-CN" baseline="0" smtClean="0">
                <a:ea typeface="宋体" charset="-122"/>
              </a:rPr>
              <a:t>readIndex writeIndex</a:t>
            </a:r>
            <a:r>
              <a:rPr lang="zh-CN" altLang="en-US" baseline="0" smtClean="0">
                <a:ea typeface="宋体" charset="-122"/>
              </a:rPr>
              <a:t>的关系</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http://www.52im.net/thread-306-1-1.html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这个</a:t>
            </a:r>
            <a:r>
              <a:rPr lang="en-US" altLang="zh-CN" smtClean="0">
                <a:ea typeface="宋体" charset="-122"/>
              </a:rPr>
              <a:t>PPT</a:t>
            </a:r>
            <a:r>
              <a:rPr lang="en-US" altLang="zh-CN" baseline="0" smtClean="0">
                <a:ea typeface="宋体" charset="-122"/>
              </a:rPr>
              <a:t> </a:t>
            </a:r>
            <a:r>
              <a:rPr lang="zh-CN" altLang="en-US" baseline="0" smtClean="0">
                <a:ea typeface="宋体" charset="-122"/>
              </a:rPr>
              <a:t>可以在丰富一下</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的方式来管理数据的</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可以简单理解 </a:t>
            </a:r>
            <a:r>
              <a:rPr lang="en-US" altLang="zh-CN" smtClean="0">
                <a:latin typeface="Arial" panose="020B0604020202090204" pitchFamily="34" charset="0"/>
                <a:ea typeface="宋体" charset="-122"/>
                <a:cs typeface="Arial" panose="020B0604020202090204" pitchFamily="34" charset="0"/>
              </a:rPr>
              <a:t>Pojo </a:t>
            </a:r>
            <a:r>
              <a:rPr lang="zh-CN" altLang="en-US" smtClean="0">
                <a:latin typeface="Arial" panose="020B0604020202090204" pitchFamily="34" charset="0"/>
                <a:ea typeface="宋体" charset="-122"/>
                <a:cs typeface="Arial" panose="020B0604020202090204" pitchFamily="34" charset="0"/>
              </a:rPr>
              <a:t>对应 </a:t>
            </a:r>
            <a:r>
              <a:rPr lang="en-US" altLang="zh-CN" smtClean="0">
                <a:latin typeface="Arial" panose="020B0604020202090204" pitchFamily="34" charset="0"/>
                <a:ea typeface="宋体" charset="-122"/>
                <a:cs typeface="Arial" panose="020B0604020202090204" pitchFamily="34" charset="0"/>
              </a:rPr>
              <a:t>message</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有的公司已经开始抛弃</a:t>
            </a:r>
            <a:r>
              <a:rPr lang="en-US" altLang="zh-CN" smtClean="0">
                <a:latin typeface="Arial" panose="020B0604020202090204" pitchFamily="34" charset="0"/>
                <a:cs typeface="Arial" panose="020B0604020202090204" pitchFamily="34" charset="0"/>
              </a:rPr>
              <a:t>http+json,</a:t>
            </a:r>
            <a:r>
              <a:rPr lang="zh-CN" altLang="en-US" smtClean="0">
                <a:latin typeface="Arial" panose="020B0604020202090204" pitchFamily="34" charset="0"/>
                <a:cs typeface="Arial" panose="020B0604020202090204" pitchFamily="34" charset="0"/>
              </a:rPr>
              <a:t>开始走向</a:t>
            </a:r>
            <a:r>
              <a:rPr lang="en-US" altLang="zh-CN" smtClean="0">
                <a:latin typeface="Arial" panose="020B0604020202090204" pitchFamily="34" charset="0"/>
                <a:cs typeface="Arial" panose="020B0604020202090204" pitchFamily="34" charset="0"/>
              </a:rPr>
              <a:t>tcp+protobuf</a:t>
            </a:r>
            <a:r>
              <a:rPr lang="zh-CN" altLang="en-US" smtClean="0">
                <a:latin typeface="Arial" panose="020B0604020202090204" pitchFamily="34" charset="0"/>
                <a:cs typeface="Arial" panose="020B0604020202090204" pitchFamily="34" charset="0"/>
              </a:rPr>
              <a:t>的路线了</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b="1" smtClean="0">
                <a:solidFill>
                  <a:srgbClr val="DA0000"/>
                </a:solidFill>
                <a:latin typeface="Arial" panose="020B0604020202090204" pitchFamily="34" charset="0"/>
                <a:cs typeface="Arial" panose="020B0604020202090204" pitchFamily="34" charset="0"/>
              </a:rPr>
              <a:t>跨语言</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客户端和服务器端可以是不同的语言编写的</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smtClean="0">
                <a:solidFill>
                  <a:srgbClr val="DA0000"/>
                </a:solidFill>
                <a:latin typeface="Arial" panose="020B0604020202090204" pitchFamily="34" charset="0"/>
                <a:cs typeface="Arial" panose="020B0604020202090204" pitchFamily="34" charset="0"/>
              </a:rPr>
              <a:t>支持目前绝大多数语言</a:t>
            </a:r>
            <a:r>
              <a:rPr lang="zh-CN" altLang="en-US" smtClean="0">
                <a:latin typeface="Arial" panose="020B0604020202090204" pitchFamily="34" charset="0"/>
                <a:cs typeface="Arial" panose="020B0604020202090204" pitchFamily="34" charset="0"/>
              </a:rPr>
              <a:t>，例如 </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C#</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python </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eaLnBrk="1" hangingPunct="1"/>
            <a:r>
              <a:rPr lang="en-US" altLang="zh-CN" smtClean="0">
                <a:latin typeface="Arial" panose="020B0604020202090204" pitchFamily="34" charset="0"/>
                <a:ea typeface="宋体" charset="-122"/>
                <a:cs typeface="Arial" panose="020B0604020202090204" pitchFamily="34" charset="0"/>
              </a:rPr>
              <a:t>,</a:t>
            </a:r>
            <a:r>
              <a:rPr lang="zh-CN" altLang="en-US" smtClean="0">
                <a:latin typeface="Arial" panose="020B0604020202090204" pitchFamily="34" charset="0"/>
                <a:ea typeface="宋体" charset="-122"/>
                <a:cs typeface="Arial" panose="020B0604020202090204" pitchFamily="34" charset="0"/>
              </a:rPr>
              <a:t>说明，还</a:t>
            </a:r>
            <a:r>
              <a:rPr lang="zh-CN" altLang="en-US" smtClean="0">
                <a:solidFill>
                  <a:srgbClr val="DA0000"/>
                </a:solidFill>
                <a:latin typeface="Arial" panose="020B0604020202090204" pitchFamily="34" charset="0"/>
                <a:ea typeface="宋体" charset="-122"/>
                <a:cs typeface="Arial" panose="020B0604020202090204" pitchFamily="34" charset="0"/>
              </a:rPr>
              <a:t>是需要生成各个语言需要使用的</a:t>
            </a:r>
            <a:r>
              <a:rPr lang="zh-CN" altLang="en-US" baseline="0" smtClean="0">
                <a:solidFill>
                  <a:srgbClr val="DA0000"/>
                </a:solidFill>
                <a:latin typeface="Arial" panose="020B0604020202090204" pitchFamily="34" charset="0"/>
                <a:ea typeface="宋体" charset="-122"/>
                <a:cs typeface="Arial" panose="020B0604020202090204" pitchFamily="34" charset="0"/>
              </a:rPr>
              <a:t> </a:t>
            </a:r>
            <a:r>
              <a:rPr lang="en-US" altLang="zh-CN" baseline="0" smtClean="0">
                <a:solidFill>
                  <a:srgbClr val="DA0000"/>
                </a:solidFill>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文件</a:t>
            </a:r>
            <a:r>
              <a:rPr lang="en-US" altLang="zh-CN" baseline="0" smtClean="0">
                <a:latin typeface="Arial" panose="020B0604020202090204" pitchFamily="34" charset="0"/>
                <a:ea typeface="宋体" charset="-122"/>
                <a:cs typeface="Arial" panose="020B0604020202090204" pitchFamily="34" charset="0"/>
              </a:rPr>
              <a:t>[</a:t>
            </a:r>
            <a:r>
              <a:rPr lang="zh-CN" altLang="en-US" baseline="0" smtClean="0">
                <a:latin typeface="Arial" panose="020B0604020202090204" pitchFamily="34" charset="0"/>
                <a:ea typeface="宋体" charset="-122"/>
                <a:cs typeface="Arial" panose="020B0604020202090204" pitchFamily="34" charset="0"/>
              </a:rPr>
              <a:t>比如客户端是</a:t>
            </a:r>
            <a:r>
              <a:rPr lang="en-US" altLang="zh-CN" baseline="0" smtClean="0">
                <a:latin typeface="Arial" panose="020B0604020202090204" pitchFamily="34" charset="0"/>
                <a:ea typeface="宋体" charset="-122"/>
                <a:cs typeface="Arial" panose="020B0604020202090204" pitchFamily="34" charset="0"/>
              </a:rPr>
              <a:t>Java ,</a:t>
            </a:r>
            <a:r>
              <a:rPr lang="zh-CN" altLang="en-US" baseline="0" smtClean="0">
                <a:latin typeface="Arial" panose="020B0604020202090204" pitchFamily="34" charset="0"/>
                <a:ea typeface="宋体" charset="-122"/>
                <a:cs typeface="Arial" panose="020B0604020202090204" pitchFamily="34" charset="0"/>
              </a:rPr>
              <a:t>就使用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 </a:t>
            </a:r>
            <a:r>
              <a:rPr lang="en-US" altLang="zh-CN" baseline="0" smtClean="0">
                <a:latin typeface="Arial" panose="020B0604020202090204" pitchFamily="34" charset="0"/>
                <a:ea typeface="宋体" charset="-122"/>
                <a:cs typeface="Arial" panose="020B0604020202090204" pitchFamily="34" charset="0"/>
              </a:rPr>
              <a:t>java</a:t>
            </a:r>
            <a:r>
              <a:rPr lang="zh-CN" altLang="en-US" baseline="0" smtClean="0">
                <a:latin typeface="Arial" panose="020B0604020202090204" pitchFamily="34" charset="0"/>
                <a:ea typeface="宋体" charset="-122"/>
                <a:cs typeface="Arial" panose="020B0604020202090204" pitchFamily="34" charset="0"/>
              </a:rPr>
              <a:t>代码，如果服务器端是</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就用</a:t>
            </a:r>
            <a:r>
              <a:rPr lang="en-US" altLang="zh-CN" baseline="0" smtClean="0">
                <a:latin typeface="Arial" panose="020B0604020202090204" pitchFamily="34" charset="0"/>
                <a:ea typeface="宋体" charset="-122"/>
                <a:cs typeface="Arial" panose="020B0604020202090204" pitchFamily="34" charset="0"/>
              </a:rPr>
              <a:t>protobuf </a:t>
            </a:r>
            <a:r>
              <a:rPr lang="zh-CN" altLang="en-US" baseline="0" smtClean="0">
                <a:latin typeface="Arial" panose="020B0604020202090204" pitchFamily="34" charset="0"/>
                <a:ea typeface="宋体" charset="-122"/>
                <a:cs typeface="Arial" panose="020B0604020202090204" pitchFamily="34" charset="0"/>
              </a:rPr>
              <a:t>生成</a:t>
            </a:r>
            <a:r>
              <a:rPr lang="en-US" altLang="zh-CN" baseline="0" smtClean="0">
                <a:latin typeface="Arial" panose="020B0604020202090204" pitchFamily="34" charset="0"/>
                <a:ea typeface="宋体" charset="-122"/>
                <a:cs typeface="Arial" panose="020B0604020202090204" pitchFamily="34" charset="0"/>
              </a:rPr>
              <a:t>pojo </a:t>
            </a:r>
            <a:r>
              <a:rPr lang="zh-CN" altLang="en-US" baseline="0" smtClean="0">
                <a:latin typeface="Arial" panose="020B0604020202090204" pitchFamily="34" charset="0"/>
                <a:ea typeface="宋体" charset="-122"/>
                <a:cs typeface="Arial" panose="020B0604020202090204" pitchFamily="34" charset="0"/>
              </a:rPr>
              <a:t>对应的</a:t>
            </a:r>
            <a:r>
              <a:rPr lang="en-US" altLang="zh-CN" baseline="0" smtClean="0">
                <a:latin typeface="Arial" panose="020B0604020202090204" pitchFamily="34" charset="0"/>
                <a:ea typeface="宋体" charset="-122"/>
                <a:cs typeface="Arial" panose="020B0604020202090204" pitchFamily="34" charset="0"/>
              </a:rPr>
              <a:t>python </a:t>
            </a:r>
            <a:r>
              <a:rPr lang="zh-CN" altLang="en-US" baseline="0" smtClean="0">
                <a:latin typeface="Arial" panose="020B0604020202090204" pitchFamily="34" charset="0"/>
                <a:ea typeface="宋体" charset="-122"/>
                <a:cs typeface="Arial" panose="020B0604020202090204" pitchFamily="34" charset="0"/>
              </a:rPr>
              <a:t>代码</a:t>
            </a:r>
            <a:r>
              <a:rPr lang="en-US" altLang="zh-CN" baseline="0" smtClean="0">
                <a:latin typeface="Arial" panose="020B0604020202090204" pitchFamily="34" charset="0"/>
                <a:ea typeface="宋体" charset="-122"/>
                <a:cs typeface="Arial" panose="020B0604020202090204" pitchFamily="34" charset="0"/>
              </a:rPr>
              <a:t>, ]</a:t>
            </a:r>
            <a:endParaRPr lang="en-US" altLang="zh-CN" smtClean="0">
              <a:latin typeface="Arial" panose="020B0604020202090204" pitchFamily="34" charset="0"/>
              <a:ea typeface="宋体" charset="-122"/>
              <a:cs typeface="Arial" panose="020B0604020202090204" pitchFamily="34" charset="0"/>
            </a:endParaRPr>
          </a:p>
          <a:p>
            <a:pPr eaLnBrk="1" hangingPunct="1"/>
            <a:endParaRPr lang="en-US" altLang="zh-CN" smtClean="0">
              <a:latin typeface="Arial" panose="020B0604020202090204" pitchFamily="34" charset="0"/>
              <a:ea typeface="宋体" charset="-122"/>
              <a:cs typeface="Arial" panose="020B0604020202090204" pitchFamily="34" charset="0"/>
            </a:endParaRPr>
          </a:p>
          <a:p>
            <a:pPr eaLnBrk="1" hangingPunct="1"/>
            <a:r>
              <a:rPr lang="zh-CN" altLang="en-US" smtClean="0">
                <a:latin typeface="Arial" panose="020B0604020202090204" pitchFamily="34" charset="0"/>
                <a:cs typeface="Arial" panose="020B0604020202090204" pitchFamily="34" charset="0"/>
              </a:rPr>
              <a:t>使用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编译器能自动生成代码，</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是将类的定义使用</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文件进行描述</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说明，在</a:t>
            </a:r>
            <a:r>
              <a:rPr lang="en-US" altLang="zh-CN" smtClean="0">
                <a:latin typeface="Arial" panose="020B0604020202090204" pitchFamily="34" charset="0"/>
                <a:cs typeface="Arial" panose="020B0604020202090204" pitchFamily="34" charset="0"/>
              </a:rPr>
              <a:t>idea </a:t>
            </a:r>
            <a:r>
              <a:rPr lang="zh-CN" altLang="en-US" smtClean="0">
                <a:latin typeface="Arial" panose="020B0604020202090204" pitchFamily="34" charset="0"/>
                <a:cs typeface="Arial" panose="020B0604020202090204" pitchFamily="34" charset="0"/>
              </a:rPr>
              <a:t>中编写 </a:t>
            </a:r>
            <a:r>
              <a:rPr lang="en-US" altLang="zh-CN" smtClean="0">
                <a:latin typeface="Arial" panose="020B0604020202090204" pitchFamily="34" charset="0"/>
                <a:cs typeface="Arial" panose="020B0604020202090204" pitchFamily="34" charset="0"/>
              </a:rPr>
              <a:t>.proto </a:t>
            </a:r>
            <a:r>
              <a:rPr lang="zh-CN" altLang="en-US" smtClean="0">
                <a:latin typeface="Arial" panose="020B0604020202090204" pitchFamily="34" charset="0"/>
                <a:cs typeface="Arial" panose="020B0604020202090204" pitchFamily="34" charset="0"/>
              </a:rPr>
              <a:t>文件时，</a:t>
            </a:r>
            <a:r>
              <a:rPr lang="zh-CN" altLang="en-US" b="1" smtClean="0">
                <a:solidFill>
                  <a:srgbClr val="DA0000"/>
                </a:solidFill>
                <a:latin typeface="Arial" panose="020B0604020202090204" pitchFamily="34" charset="0"/>
                <a:cs typeface="Arial" panose="020B0604020202090204" pitchFamily="34" charset="0"/>
              </a:rPr>
              <a:t>会自动提示是否下载 </a:t>
            </a:r>
            <a:r>
              <a:rPr lang="en-US" altLang="zh-CN" b="1" smtClean="0">
                <a:solidFill>
                  <a:srgbClr val="DA0000"/>
                </a:solidFill>
                <a:latin typeface="Arial" panose="020B0604020202090204" pitchFamily="34" charset="0"/>
                <a:cs typeface="Arial" panose="020B0604020202090204" pitchFamily="34" charset="0"/>
              </a:rPr>
              <a:t>.ptotot </a:t>
            </a:r>
            <a:r>
              <a:rPr lang="zh-CN" altLang="en-US" b="1" smtClean="0">
                <a:solidFill>
                  <a:srgbClr val="DA0000"/>
                </a:solidFill>
                <a:latin typeface="Arial" panose="020B0604020202090204" pitchFamily="34" charset="0"/>
                <a:cs typeface="Arial" panose="020B0604020202090204" pitchFamily="34" charset="0"/>
              </a:rPr>
              <a:t>编写插件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可以让语法高亮</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结论</a:t>
            </a:r>
            <a:endParaRPr lang="en-US" altLang="zh-CN" smtClean="0">
              <a:ea typeface="宋体" charset="-122"/>
            </a:endParaRPr>
          </a:p>
          <a:p>
            <a:pPr marL="228600" indent="-228600" eaLnBrk="1" hangingPunct="1">
              <a:buAutoNum type="arabicParenR"/>
            </a:pPr>
            <a:r>
              <a:rPr lang="zh-CN" altLang="en-US" smtClean="0">
                <a:ea typeface="宋体" charset="-122"/>
              </a:rPr>
              <a:t>不论解码器</a:t>
            </a:r>
            <a:r>
              <a:rPr lang="en-US" altLang="zh-CN" smtClean="0">
                <a:ea typeface="宋体" charset="-122"/>
              </a:rPr>
              <a:t>handler </a:t>
            </a:r>
            <a:r>
              <a:rPr lang="zh-CN" altLang="en-US" smtClean="0">
                <a:ea typeface="宋体" charset="-122"/>
              </a:rPr>
              <a:t>还是</a:t>
            </a:r>
            <a:r>
              <a:rPr lang="zh-CN" altLang="en-US" baseline="0" smtClean="0">
                <a:ea typeface="宋体" charset="-122"/>
              </a:rPr>
              <a:t> 编码器</a:t>
            </a:r>
            <a:r>
              <a:rPr lang="en-US" altLang="zh-CN" baseline="0" smtClean="0">
                <a:ea typeface="宋体" charset="-122"/>
              </a:rPr>
              <a:t>handler </a:t>
            </a:r>
            <a:r>
              <a:rPr lang="zh-CN" altLang="en-US" baseline="0" smtClean="0">
                <a:ea typeface="宋体" charset="-122"/>
              </a:rPr>
              <a:t>即接收的消息类型必须与待处理的消息类型一致，否则该</a:t>
            </a:r>
            <a:r>
              <a:rPr lang="en-US" altLang="zh-CN" baseline="0" smtClean="0">
                <a:ea typeface="宋体" charset="-122"/>
              </a:rPr>
              <a:t>handler</a:t>
            </a:r>
            <a:r>
              <a:rPr lang="zh-CN" altLang="en-US" baseline="0" smtClean="0">
                <a:ea typeface="宋体" charset="-122"/>
              </a:rPr>
              <a:t>不会被执行</a:t>
            </a:r>
            <a:endParaRPr lang="en-US" altLang="zh-CN" smtClean="0">
              <a:ea typeface="宋体" charset="-122"/>
            </a:endParaRPr>
          </a:p>
          <a:p>
            <a:pPr eaLnBrk="1" hangingPunct="1"/>
            <a:r>
              <a:rPr lang="en-US" altLang="zh-CN" smtClean="0">
                <a:ea typeface="宋体" charset="-122"/>
              </a:rPr>
              <a:t>2) </a:t>
            </a:r>
            <a:r>
              <a:rPr lang="zh-CN" altLang="en-US" smtClean="0">
                <a:ea typeface="宋体" charset="-122"/>
              </a:rPr>
              <a:t>在解码器</a:t>
            </a:r>
            <a:r>
              <a:rPr lang="zh-CN" altLang="en-US" baseline="0" smtClean="0">
                <a:ea typeface="宋体" charset="-122"/>
              </a:rPr>
              <a:t> 进行数据解码时，需要判断 缓存区</a:t>
            </a:r>
            <a:r>
              <a:rPr lang="en-US" altLang="zh-CN" baseline="0" smtClean="0">
                <a:ea typeface="宋体" charset="-122"/>
              </a:rPr>
              <a:t>(ByteBuf)</a:t>
            </a:r>
            <a:r>
              <a:rPr lang="zh-CN" altLang="en-US" baseline="0" smtClean="0">
                <a:ea typeface="宋体" charset="-122"/>
              </a:rPr>
              <a:t>的数据是否足够 ，否则接收到的结果会期望结果可能不一致</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可以看一下</a:t>
            </a:r>
            <a:r>
              <a:rPr lang="en-US" altLang="zh-CN" smtClean="0">
                <a:ea typeface="宋体" charset="-122"/>
              </a:rPr>
              <a:t>debug</a:t>
            </a:r>
            <a:r>
              <a:rPr lang="zh-CN" altLang="en-US" smtClean="0">
                <a:ea typeface="宋体" charset="-122"/>
              </a:rPr>
              <a:t>源码</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zh-CN" altLang="en-US" smtClean="0">
                <a:ea typeface="宋体" charset="-122"/>
              </a:rPr>
              <a:t>要去掉</a:t>
            </a:r>
            <a:r>
              <a:rPr lang="en-US" altLang="zh-CN" smtClean="0">
                <a:ea typeface="宋体" charset="-122"/>
              </a:rPr>
              <a:t>log4j</a:t>
            </a:r>
            <a:endParaRPr lang="en-US" altLang="zh-CN"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log4j.properties </a:t>
            </a:r>
            <a:r>
              <a:rPr lang="zh-CN" altLang="en-US" baseline="0" smtClean="0">
                <a:ea typeface="宋体" charset="-122"/>
              </a:rPr>
              <a:t>的配置</a:t>
            </a:r>
            <a:endParaRPr lang="en-US" altLang="zh-CN" baseline="0" smtClean="0">
              <a:ea typeface="宋体" charset="-122"/>
            </a:endParaRPr>
          </a:p>
          <a:p>
            <a:pPr marL="228600" indent="-228600" eaLnBrk="1" hangingPunct="1">
              <a:buAutoNum type="arabicPeriod"/>
            </a:pPr>
            <a:r>
              <a:rPr lang="zh-CN" altLang="en-US" baseline="0" smtClean="0">
                <a:ea typeface="宋体" charset="-122"/>
              </a:rPr>
              <a:t>注销 </a:t>
            </a:r>
            <a:r>
              <a:rPr lang="en-US" altLang="zh-CN" baseline="0" smtClean="0">
                <a:ea typeface="宋体" charset="-122"/>
              </a:rPr>
              <a:t>pom.xml </a:t>
            </a:r>
            <a:r>
              <a:rPr lang="zh-CN" altLang="en-US" baseline="0" smtClean="0">
                <a:ea typeface="宋体" charset="-122"/>
              </a:rPr>
              <a:t>引入</a:t>
            </a:r>
            <a:r>
              <a:rPr lang="en-US" altLang="zh-CN" baseline="0" smtClean="0">
                <a:ea typeface="宋体" charset="-122"/>
              </a:rPr>
              <a:t>log4j</a:t>
            </a:r>
            <a:r>
              <a:rPr lang="zh-CN" altLang="en-US" baseline="0" smtClean="0">
                <a:ea typeface="宋体" charset="-122"/>
              </a:rPr>
              <a:t>的配置即可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zh-CN" altLang="en-US" baseline="0" smtClean="0">
                <a:ea typeface="宋体" charset="-122"/>
              </a:rPr>
              <a:t>启动服务器</a:t>
            </a:r>
            <a:endParaRPr lang="en-US" altLang="zh-CN" baseline="0" smtClean="0">
              <a:ea typeface="宋体" charset="-122"/>
            </a:endParaRPr>
          </a:p>
          <a:p>
            <a:pPr marL="228600" indent="-228600" eaLnBrk="1" hangingPunct="1">
              <a:buAutoNum type="arabicParenR"/>
            </a:pPr>
            <a:r>
              <a:rPr lang="zh-CN" altLang="en-US" baseline="0" smtClean="0">
                <a:ea typeface="宋体" charset="-122"/>
              </a:rPr>
              <a:t>先运行一次</a:t>
            </a:r>
            <a:r>
              <a:rPr lang="en-US" altLang="zh-CN" baseline="0" smtClean="0">
                <a:ea typeface="宋体" charset="-122"/>
              </a:rPr>
              <a:t>client ,</a:t>
            </a:r>
            <a:r>
              <a:rPr lang="zh-CN" altLang="en-US" baseline="0" smtClean="0">
                <a:ea typeface="宋体" charset="-122"/>
              </a:rPr>
              <a:t>发现是将 </a:t>
            </a:r>
            <a:r>
              <a:rPr lang="en-US" altLang="zh-CN" baseline="0" smtClean="0">
                <a:ea typeface="宋体" charset="-122"/>
              </a:rPr>
              <a:t>10</a:t>
            </a:r>
            <a:r>
              <a:rPr lang="zh-CN" altLang="en-US" baseline="0" smtClean="0">
                <a:ea typeface="宋体" charset="-122"/>
              </a:rPr>
              <a:t>个数据 粘在一起发送，而 服务器</a:t>
            </a:r>
            <a:r>
              <a:rPr lang="en-US" altLang="zh-CN" baseline="0" smtClean="0">
                <a:ea typeface="宋体" charset="-122"/>
              </a:rPr>
              <a:t>handler</a:t>
            </a:r>
            <a:r>
              <a:rPr lang="zh-CN" altLang="en-US" baseline="0" smtClean="0">
                <a:ea typeface="宋体" charset="-122"/>
              </a:rPr>
              <a:t>也是作为整体接收（出现粘包）</a:t>
            </a:r>
            <a:endParaRPr lang="en-US" altLang="zh-CN" baseline="0" smtClean="0">
              <a:ea typeface="宋体" charset="-122"/>
            </a:endParaRPr>
          </a:p>
          <a:p>
            <a:pPr marL="228600" indent="-228600" eaLnBrk="1" hangingPunct="1">
              <a:buAutoNum type="arabicParenR"/>
            </a:pPr>
            <a:r>
              <a:rPr lang="zh-CN" altLang="en-US" baseline="0" smtClean="0">
                <a:ea typeface="宋体" charset="-122"/>
              </a:rPr>
              <a:t>在运行另外一个</a:t>
            </a:r>
            <a:r>
              <a:rPr lang="en-US" altLang="zh-CN" baseline="0" smtClean="0">
                <a:ea typeface="宋体" charset="-122"/>
              </a:rPr>
              <a:t>client , </a:t>
            </a:r>
            <a:r>
              <a:rPr lang="zh-CN" altLang="en-US" baseline="0" smtClean="0">
                <a:ea typeface="宋体" charset="-122"/>
              </a:rPr>
              <a:t>会发现 服务器的</a:t>
            </a:r>
            <a:r>
              <a:rPr lang="en-US" altLang="zh-CN" baseline="0" smtClean="0">
                <a:ea typeface="宋体" charset="-122"/>
              </a:rPr>
              <a:t>handler </a:t>
            </a:r>
            <a:r>
              <a:rPr lang="zh-CN" altLang="en-US" baseline="0" smtClean="0">
                <a:ea typeface="宋体" charset="-122"/>
              </a:rPr>
              <a:t>分为</a:t>
            </a:r>
            <a:r>
              <a:rPr lang="en-US" altLang="zh-CN" baseline="0" smtClean="0">
                <a:ea typeface="宋体" charset="-122"/>
              </a:rPr>
              <a:t>5</a:t>
            </a:r>
            <a:r>
              <a:rPr lang="zh-CN" altLang="en-US" baseline="0" smtClean="0">
                <a:ea typeface="宋体" charset="-122"/>
              </a:rPr>
              <a:t>次处理， 出现粘包现象 </a:t>
            </a:r>
            <a:endParaRPr lang="en-US" altLang="zh-CN" baseline="0" smtClean="0">
              <a:ea typeface="宋体" charset="-122"/>
            </a:endParaRPr>
          </a:p>
          <a:p>
            <a:pPr marL="228600" indent="-228600" eaLnBrk="1" hangingPunct="1">
              <a:buAutoNum type="arabicParenR"/>
            </a:pPr>
            <a:r>
              <a:rPr lang="zh-CN" altLang="en-US" baseline="0" smtClean="0">
                <a:ea typeface="宋体" charset="-122"/>
              </a:rPr>
              <a:t>注意，可能上面的运行情况不一定总是这样的，总之是会出现粘包拆包的</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说明：其实前面发送</a:t>
            </a:r>
            <a:r>
              <a:rPr lang="zh-CN" altLang="en-US" baseline="0" smtClean="0">
                <a:ea typeface="宋体" charset="-122"/>
              </a:rPr>
              <a:t> </a:t>
            </a:r>
            <a:r>
              <a:rPr lang="en-US" altLang="zh-CN" baseline="0" smtClean="0">
                <a:ea typeface="宋体" charset="-122"/>
              </a:rPr>
              <a:t>Long </a:t>
            </a:r>
            <a:r>
              <a:rPr lang="zh-CN" altLang="en-US" baseline="0" smtClean="0">
                <a:ea typeface="宋体" charset="-122"/>
              </a:rPr>
              <a:t>就使用 编码解码器解决 </a:t>
            </a:r>
            <a:r>
              <a:rPr lang="en-US" altLang="zh-CN" baseline="0" smtClean="0">
                <a:ea typeface="宋体" charset="-122"/>
              </a:rPr>
              <a:t>tcp </a:t>
            </a:r>
            <a:r>
              <a:rPr lang="zh-CN" altLang="en-US" baseline="0" smtClean="0">
                <a:ea typeface="宋体" charset="-122"/>
              </a:rPr>
              <a:t>粘包和拆包问题</a:t>
            </a:r>
            <a:r>
              <a:rPr lang="en-US" altLang="zh-CN" baseline="0" smtClean="0">
                <a:ea typeface="宋体" charset="-122"/>
              </a:rPr>
              <a:t>, </a:t>
            </a:r>
            <a:r>
              <a:rPr lang="zh-CN" altLang="en-US" baseline="0" smtClean="0">
                <a:ea typeface="宋体" charset="-122"/>
              </a:rPr>
              <a:t>协议是每次 接收 </a:t>
            </a:r>
            <a:r>
              <a:rPr lang="en-US" altLang="zh-CN" baseline="0" smtClean="0">
                <a:ea typeface="宋体" charset="-122"/>
              </a:rPr>
              <a:t>8</a:t>
            </a:r>
            <a:r>
              <a:rPr lang="zh-CN" altLang="en-US" baseline="0" smtClean="0">
                <a:ea typeface="宋体" charset="-122"/>
              </a:rPr>
              <a:t>个字节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超时默认时间一般是</a:t>
            </a:r>
            <a:r>
              <a:rPr lang="zh-CN" altLang="en-US" baseline="0" smtClean="0">
                <a:ea typeface="宋体" charset="-122"/>
              </a:rPr>
              <a:t> </a:t>
            </a:r>
            <a:r>
              <a:rPr lang="en-US" altLang="zh-CN" baseline="0" smtClean="0">
                <a:ea typeface="宋体" charset="-122"/>
              </a:rPr>
              <a:t>60s</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具体的断点位置</a:t>
            </a:r>
            <a:endParaRPr lang="en-US" altLang="zh-CN" smtClean="0">
              <a:ea typeface="宋体" charset="-122"/>
            </a:endParaRPr>
          </a:p>
          <a:p>
            <a:pPr eaLnBrk="1" hangingPunct="1"/>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charset="-122"/>
            </a:endParaRPr>
          </a:p>
          <a:p>
            <a:pPr eaLnBrk="1" hangingPunct="1"/>
            <a:r>
              <a:rPr lang="en-US" altLang="zh-CN" smtClean="0">
                <a:ea typeface="宋体"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baseline="0" smtClean="0">
                <a:ea typeface="宋体" charset="-122"/>
              </a:rPr>
              <a:t>telnet 127.0.0.1 9999</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ctrl + ]</a:t>
            </a:r>
            <a:endParaRPr lang="en-US" altLang="zh-CN" baseline="0" smtClean="0">
              <a:ea typeface="宋体" charset="-122"/>
            </a:endParaRPr>
          </a:p>
          <a:p>
            <a:pPr marL="228600" indent="-228600" eaLnBrk="1" hangingPunct="1">
              <a:buAutoNum type="arabicParenR"/>
            </a:pPr>
            <a:r>
              <a:rPr lang="zh-CN" altLang="en-US" baseline="0" smtClean="0">
                <a:ea typeface="宋体" charset="-122"/>
              </a:rPr>
              <a:t>输入 </a:t>
            </a:r>
            <a:r>
              <a:rPr lang="en-US" altLang="zh-CN" baseline="0" smtClean="0">
                <a:ea typeface="宋体" charset="-122"/>
              </a:rPr>
              <a:t>send hello </a:t>
            </a:r>
            <a:r>
              <a:rPr lang="zh-CN" altLang="en-US" baseline="0" smtClean="0">
                <a:ea typeface="宋体" charset="-122"/>
              </a:rPr>
              <a:t>就可以发送 </a:t>
            </a:r>
            <a:r>
              <a:rPr lang="en-US" altLang="zh-CN" baseline="0" smtClean="0">
                <a:ea typeface="宋体" charset="-122"/>
              </a:rPr>
              <a:t>hello</a:t>
            </a:r>
            <a:r>
              <a:rPr lang="zh-CN" altLang="en-US" baseline="0" smtClean="0">
                <a:ea typeface="宋体" charset="-122"/>
              </a:rPr>
              <a:t>到服务器了</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debug</a:t>
            </a:r>
            <a:r>
              <a:rPr lang="zh-CN" altLang="en-US" smtClean="0">
                <a:ea typeface="宋体" charset="-122"/>
              </a:rPr>
              <a:t>时，先放过第一次 断点，</a:t>
            </a:r>
            <a:r>
              <a:rPr lang="en-US" altLang="zh-CN" smtClean="0">
                <a:ea typeface="宋体" charset="-122"/>
              </a:rPr>
              <a:t>resume </a:t>
            </a:r>
            <a:r>
              <a:rPr lang="zh-CN" altLang="en-US" smtClean="0">
                <a:ea typeface="宋体" charset="-122"/>
              </a:rPr>
              <a:t>后，再输入</a:t>
            </a:r>
            <a:r>
              <a:rPr lang="zh-CN" altLang="en-US" baseline="0" smtClean="0">
                <a:ea typeface="宋体" charset="-122"/>
              </a:rPr>
              <a:t> </a:t>
            </a:r>
            <a:r>
              <a:rPr lang="en-US" altLang="zh-CN" smtClean="0">
                <a:latin typeface="Arial" panose="020B0604020202090204" pitchFamily="34" charset="0"/>
                <a:cs typeface="Arial" panose="020B0604020202090204" pitchFamily="34" charset="0"/>
              </a:rPr>
              <a:t>http://localhost:8007</a:t>
            </a:r>
            <a:endParaRPr lang="en-US" altLang="zh-CN" smtClean="0">
              <a:latin typeface="Arial" panose="020B0604020202090204" pitchFamily="34" charset="0"/>
              <a:cs typeface="Arial" panose="020B0604020202090204" pitchFamily="34" charset="0"/>
            </a:endParaRPr>
          </a:p>
          <a:p>
            <a:pPr eaLnBrk="1" hangingPunct="1"/>
            <a:r>
              <a:rPr lang="zh-CN" altLang="en-US" smtClean="0">
                <a:latin typeface="Arial" panose="020B0604020202090204" pitchFamily="34" charset="0"/>
                <a:ea typeface="宋体" charset="-122"/>
                <a:cs typeface="Arial" panose="020B060402020209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charset="-122"/>
            </a:endParaRPr>
          </a:p>
          <a:p>
            <a:pPr eaLnBrk="1" hangingPunct="1"/>
            <a:r>
              <a:rPr lang="zh-CN" altLang="en-US" sz="1200" b="1" smtClean="0">
                <a:ea typeface="宋体" charset="-122"/>
              </a:rPr>
              <a:t>源码分析，就全新</a:t>
            </a:r>
            <a:r>
              <a:rPr lang="en-US" altLang="zh-CN" sz="1200" b="1" smtClean="0">
                <a:ea typeface="宋体" charset="-122"/>
              </a:rPr>
              <a:t>(</a:t>
            </a:r>
            <a:r>
              <a:rPr lang="zh-CN" altLang="en-US" sz="1200" b="1" smtClean="0">
                <a:ea typeface="宋体" charset="-122"/>
              </a:rPr>
              <a:t>完整的</a:t>
            </a:r>
            <a:r>
              <a:rPr lang="en-US" altLang="zh-CN" sz="1200" b="1" smtClean="0">
                <a:ea typeface="宋体" charset="-122"/>
              </a:rPr>
              <a:t>)</a:t>
            </a:r>
            <a:r>
              <a:rPr lang="zh-CN" altLang="en-US" sz="1200" b="1" smtClean="0">
                <a:ea typeface="宋体" charset="-122"/>
              </a:rPr>
              <a:t>的写一次</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图可以简单的说明一下</a:t>
            </a:r>
            <a:r>
              <a:rPr lang="en-US" altLang="zh-CN" smtClean="0">
                <a:ea typeface="宋体" charset="-122"/>
              </a:rPr>
              <a:t>: </a:t>
            </a:r>
            <a:r>
              <a:rPr lang="zh-CN" altLang="en-US" smtClean="0">
                <a:ea typeface="宋体" charset="-122"/>
              </a:rPr>
              <a:t>左边是客户端</a:t>
            </a:r>
            <a:r>
              <a:rPr lang="en-US" altLang="zh-CN" smtClean="0">
                <a:ea typeface="宋体" charset="-122"/>
              </a:rPr>
              <a:t>, </a:t>
            </a:r>
            <a:r>
              <a:rPr lang="zh-CN" altLang="en-US" smtClean="0">
                <a:ea typeface="宋体" charset="-122"/>
              </a:rPr>
              <a:t>右边是服务器端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endParaRPr lang="en-US" altLang="zh-CN" smtClean="0">
              <a:ea typeface="宋体" charset="-122"/>
            </a:endParaRPr>
          </a:p>
          <a:p>
            <a:pPr eaLnBrk="1" hangingPunct="1"/>
            <a:r>
              <a:rPr lang="zh-CN" altLang="en-US" smtClean="0">
                <a:ea typeface="宋体" charset="-122"/>
              </a:rPr>
              <a:t>这里就引出了</a:t>
            </a:r>
            <a:r>
              <a:rPr lang="zh-CN" altLang="en-US" baseline="0" smtClean="0">
                <a:ea typeface="宋体" charset="-122"/>
              </a:rPr>
              <a:t> </a:t>
            </a:r>
            <a:r>
              <a:rPr lang="en-US" altLang="zh-CN" baseline="0" smtClean="0">
                <a:ea typeface="宋体" charset="-122"/>
              </a:rPr>
              <a:t>Java NIO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charset="-122"/>
              </a:rPr>
              <a:t>说明：按照完整版，将图补全</a:t>
            </a:r>
            <a:endParaRPr lang="en-US" altLang="zh-CN" b="1"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charset="-122"/>
              </a:rPr>
              <a:t>说明：</a:t>
            </a:r>
            <a:endParaRPr lang="en-US" altLang="zh-CN" smtClean="0">
              <a:ea typeface="宋体" charset="-122"/>
            </a:endParaRPr>
          </a:p>
          <a:p>
            <a:pPr marL="228600" indent="-228600" eaLnBrk="1" hangingPunct="1">
              <a:buAutoNum type="arabicPeriod"/>
            </a:pPr>
            <a:r>
              <a:rPr lang="zh-CN" altLang="en-US" smtClean="0">
                <a:ea typeface="宋体" charset="-122"/>
              </a:rPr>
              <a:t>在代码前需要一个 程序框架图</a:t>
            </a:r>
            <a:r>
              <a:rPr lang="en-US" altLang="zh-CN" smtClean="0">
                <a:ea typeface="宋体" charset="-122"/>
              </a:rPr>
              <a:t>(</a:t>
            </a:r>
            <a:r>
              <a:rPr lang="zh-CN" altLang="en-US" smtClean="0">
                <a:ea typeface="宋体" charset="-122"/>
              </a:rPr>
              <a:t>这个图，待。。</a:t>
            </a:r>
            <a:r>
              <a:rPr lang="en-US" altLang="zh-CN" smtClean="0">
                <a:ea typeface="宋体" charset="-122"/>
              </a:rPr>
              <a:t>)</a:t>
            </a:r>
            <a:endParaRPr lang="en-US" altLang="zh-CN" smtClean="0">
              <a:ea typeface="宋体" charset="-122"/>
            </a:endParaRPr>
          </a:p>
          <a:p>
            <a:pPr marL="228600" indent="-228600" eaLnBrk="1" hangingPunct="1">
              <a:buAutoNum type="arabicPeriod"/>
            </a:pPr>
            <a:r>
              <a:rPr lang="zh-CN" altLang="en-US" smtClean="0">
                <a:ea typeface="宋体" charset="-122"/>
              </a:rPr>
              <a:t>然后按照这个框架图 来编写代码</a:t>
            </a:r>
            <a:endParaRPr lang="en-US" altLang="zh-CN" smtClean="0">
              <a:ea typeface="宋体" charset="-122"/>
            </a:endParaRPr>
          </a:p>
          <a:p>
            <a:pPr marL="228600" indent="-228600" eaLnBrk="1" hangingPunct="1">
              <a:buAutoNum type="arabicPeriod"/>
            </a:pPr>
            <a:r>
              <a:rPr lang="zh-CN" altLang="en-US" smtClean="0">
                <a:ea typeface="宋体" charset="-122"/>
              </a:rPr>
              <a:t>最后说明这个只是模仿</a:t>
            </a:r>
            <a:r>
              <a:rPr lang="en-US" altLang="zh-CN" smtClean="0">
                <a:ea typeface="宋体" charset="-122"/>
              </a:rPr>
              <a:t>dubbo prc</a:t>
            </a:r>
            <a:r>
              <a:rPr lang="zh-CN" altLang="en-US" smtClean="0">
                <a:ea typeface="宋体"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1</a:t>
            </a:r>
            <a:r>
              <a:rPr lang="zh-CN" altLang="en-US" smtClean="0">
                <a:ea typeface="宋体" charset="-122"/>
              </a:rPr>
              <a:t>讲</a:t>
            </a:r>
            <a:r>
              <a:rPr lang="zh-CN" altLang="en-US" baseline="0" smtClean="0">
                <a:ea typeface="宋体" charset="-122"/>
              </a:rPr>
              <a:t>  不带基本案例</a:t>
            </a:r>
            <a:r>
              <a:rPr lang="en-US" altLang="zh-CN" baseline="0" smtClean="0">
                <a:ea typeface="宋体" charset="-122"/>
              </a:rPr>
              <a:t> + 1</a:t>
            </a:r>
            <a:r>
              <a:rPr lang="zh-CN" altLang="en-US" baseline="0" smtClean="0">
                <a:ea typeface="宋体" charset="-122"/>
              </a:rPr>
              <a:t>讲基本案例</a:t>
            </a:r>
            <a:r>
              <a:rPr lang="en-US" altLang="zh-CN" baseline="0" smtClean="0">
                <a:ea typeface="宋体" charset="-122"/>
              </a:rPr>
              <a:t>(</a:t>
            </a:r>
            <a:r>
              <a:rPr lang="zh-CN" altLang="en-US" baseline="0" smtClean="0">
                <a:ea typeface="宋体" charset="-122"/>
              </a:rPr>
              <a:t>对案例分析</a:t>
            </a:r>
            <a:r>
              <a:rPr lang="en-US" altLang="zh-CN" baseline="0" smtClean="0">
                <a:ea typeface="宋体" charset="-122"/>
              </a:rPr>
              <a:t>)</a:t>
            </a:r>
            <a:endParaRPr lang="en-US" altLang="zh-CN" smtClean="0">
              <a:ea typeface="宋体" charset="-122"/>
            </a:endParaRPr>
          </a:p>
          <a:p>
            <a:pPr eaLnBrk="1" hangingPunct="1"/>
            <a:r>
              <a:rPr lang="zh-CN" altLang="en-US" smtClean="0">
                <a:ea typeface="宋体" charset="-122"/>
              </a:rPr>
              <a:t>这里给一个图 说明 </a:t>
            </a:r>
            <a:r>
              <a:rPr lang="en-US" altLang="zh-CN" smtClean="0">
                <a:ea typeface="宋体" charset="-122"/>
              </a:rPr>
              <a:t>BIO </a:t>
            </a:r>
            <a:r>
              <a:rPr lang="zh-CN" altLang="en-US" smtClean="0">
                <a:ea typeface="宋体" charset="-122"/>
              </a:rPr>
              <a:t>模型和 </a:t>
            </a:r>
            <a:r>
              <a:rPr lang="en-US" altLang="zh-CN" smtClean="0">
                <a:ea typeface="宋体" charset="-122"/>
              </a:rPr>
              <a:t>NIO </a:t>
            </a:r>
            <a:r>
              <a:rPr lang="zh-CN" altLang="en-US" smtClean="0">
                <a:ea typeface="宋体" charset="-122"/>
              </a:rPr>
              <a:t>模型的区别，应该很容易搞定</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charset="-122"/>
              </a:rPr>
              <a:t>讲解参考</a:t>
            </a:r>
            <a:r>
              <a:rPr lang="zh-CN" altLang="en-US" baseline="0" smtClean="0">
                <a:ea typeface="宋体" charset="-122"/>
              </a:rPr>
              <a:t> </a:t>
            </a:r>
            <a:r>
              <a:rPr lang="en-US" altLang="zh-CN" baseline="0" smtClean="0">
                <a:ea typeface="宋体" charset="-122"/>
              </a:rPr>
              <a:t>zl </a:t>
            </a:r>
            <a:r>
              <a:rPr lang="zh-CN" altLang="en-US" baseline="0" smtClean="0">
                <a:ea typeface="宋体" charset="-122"/>
              </a:rPr>
              <a:t>和  </a:t>
            </a:r>
            <a:r>
              <a:rPr lang="en-US" altLang="zh-CN" smtClean="0">
                <a:ea typeface="宋体" charset="-122"/>
              </a:rPr>
              <a:t>https://www.jianshu.com/p/362b365e1bcc </a:t>
            </a:r>
            <a:endParaRPr lang="en-US" altLang="zh-CN" smtClean="0">
              <a:ea typeface="宋体" charset="-122"/>
            </a:endParaRPr>
          </a:p>
          <a:p>
            <a:endParaRPr lang="en-US" altLang="zh-CN" sz="1200" baseline="0" smtClean="0"/>
          </a:p>
          <a:p>
            <a:endParaRPr lang="zh-CN" altLang="en-US"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后面有一个文件通道案例可以演示 </a:t>
            </a:r>
            <a:endParaRPr lang="en-US" altLang="zh-CN" smtClean="0">
              <a:ea typeface="宋体" charset="-122"/>
            </a:endParaRPr>
          </a:p>
          <a:p>
            <a:pPr eaLnBrk="1" hangingPunct="1"/>
            <a:r>
              <a:rPr lang="en-US" altLang="zh-CN" smtClean="0">
                <a:ea typeface="宋体" charset="-122"/>
              </a:rPr>
              <a:t>FileChannel </a:t>
            </a:r>
            <a:r>
              <a:rPr lang="zh-CN" altLang="en-US" smtClean="0">
                <a:ea typeface="宋体" charset="-122"/>
              </a:rPr>
              <a:t>案例</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a:t>
            </a:r>
            <a:r>
              <a:rPr lang="en-US" altLang="zh-CN" smtClean="0">
                <a:ea typeface="宋体" charset="-122"/>
              </a:rPr>
              <a:t>Debug ByteBuffer</a:t>
            </a:r>
            <a:r>
              <a:rPr lang="en-US" altLang="zh-CN" baseline="0" smtClean="0">
                <a:ea typeface="宋体" charset="-122"/>
              </a:rPr>
              <a:t> </a:t>
            </a:r>
            <a:r>
              <a:rPr lang="zh-CN" altLang="en-US" baseline="0" smtClean="0">
                <a:ea typeface="宋体" charset="-122"/>
              </a:rPr>
              <a:t>源码</a:t>
            </a:r>
            <a:r>
              <a:rPr lang="en-US" altLang="zh-CN" baseline="0" smtClean="0">
                <a:ea typeface="宋体" charset="-122"/>
              </a:rPr>
              <a:t>, </a:t>
            </a:r>
            <a:r>
              <a:rPr lang="zh-CN" altLang="en-US" baseline="0" smtClean="0">
                <a:ea typeface="宋体" charset="-122"/>
              </a:rPr>
              <a:t>看到 </a:t>
            </a:r>
            <a:r>
              <a:rPr lang="en-US" altLang="zh-CN" baseline="0" smtClean="0">
                <a:ea typeface="宋体" charset="-122"/>
              </a:rPr>
              <a:t>hb</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Buffer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//mark</a:t>
            </a:r>
            <a:r>
              <a:rPr lang="en-US" altLang="zh-CN" baseline="0" smtClean="0">
                <a:ea typeface="宋体" charset="-122"/>
              </a:rPr>
              <a:t> </a:t>
            </a:r>
            <a:r>
              <a:rPr lang="zh-CN" altLang="en-US" baseline="0" smtClean="0">
                <a:ea typeface="宋体" charset="-122"/>
              </a:rPr>
              <a:t>一般不用管</a:t>
            </a:r>
            <a:r>
              <a:rPr lang="en-US" altLang="zh-CN" baseline="0" smtClean="0">
                <a:ea typeface="宋体" charset="-122"/>
              </a:rPr>
              <a:t>, </a:t>
            </a:r>
            <a:r>
              <a:rPr lang="zh-CN" altLang="en-US" baseline="0" smtClean="0">
                <a:ea typeface="宋体" charset="-122"/>
              </a:rPr>
              <a:t>每 </a:t>
            </a:r>
            <a:r>
              <a:rPr lang="en-US" altLang="zh-CN" baseline="0" smtClean="0">
                <a:ea typeface="宋体" charset="-122"/>
              </a:rPr>
              <a:t>flip </a:t>
            </a:r>
            <a:r>
              <a:rPr lang="zh-CN" altLang="en-US" baseline="0" smtClean="0">
                <a:ea typeface="宋体" charset="-122"/>
              </a:rPr>
              <a:t>一次 </a:t>
            </a:r>
            <a:r>
              <a:rPr lang="en-US" altLang="zh-CN" baseline="0" smtClean="0">
                <a:ea typeface="宋体" charset="-122"/>
              </a:rPr>
              <a:t>mark =-1, </a:t>
            </a:r>
            <a:r>
              <a:rPr lang="zh-CN" altLang="en-US" baseline="0" smtClean="0">
                <a:ea typeface="宋体" charset="-122"/>
              </a:rPr>
              <a:t>就失效了</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直接看</a:t>
            </a:r>
            <a:r>
              <a:rPr lang="zh-CN" altLang="en-US" baseline="0" smtClean="0">
                <a:ea typeface="宋体"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可以简单的</a:t>
            </a:r>
            <a:r>
              <a:rPr lang="en-US" altLang="zh-CN" smtClean="0">
                <a:ea typeface="宋体" charset="-122"/>
              </a:rPr>
              <a:t>debug </a:t>
            </a:r>
            <a:r>
              <a:rPr lang="zh-CN" altLang="en-US" smtClean="0">
                <a:ea typeface="宋体" charset="-122"/>
              </a:rPr>
              <a:t>一下，</a:t>
            </a:r>
            <a:r>
              <a:rPr lang="en-US" altLang="zh-CN" smtClean="0">
                <a:ea typeface="宋体" charset="-122"/>
              </a:rPr>
              <a:t>IntBuffer </a:t>
            </a:r>
            <a:r>
              <a:rPr lang="zh-CN" altLang="en-US" smtClean="0">
                <a:ea typeface="宋体" charset="-122"/>
              </a:rPr>
              <a:t>对象，的数据，其实就是在</a:t>
            </a:r>
            <a:r>
              <a:rPr lang="zh-CN" altLang="en-US" baseline="0" smtClean="0">
                <a:ea typeface="宋体" charset="-122"/>
              </a:rPr>
              <a:t> </a:t>
            </a:r>
            <a:r>
              <a:rPr lang="en-US" altLang="zh-CN" baseline="0" smtClean="0">
                <a:ea typeface="宋体" charset="-122"/>
              </a:rPr>
              <a:t>hb ,</a:t>
            </a:r>
            <a:r>
              <a:rPr lang="zh-CN" altLang="en-US" baseline="0" smtClean="0">
                <a:ea typeface="宋体" charset="-122"/>
              </a:rPr>
              <a:t>追一下代码马上就看到了，没啥</a:t>
            </a:r>
            <a:endParaRPr lang="en-US" altLang="zh-CN" baseline="0" smtClean="0">
              <a:ea typeface="宋体"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结合前面的</a:t>
            </a:r>
            <a:r>
              <a:rPr lang="en-US" altLang="zh-CN" smtClean="0">
                <a:ea typeface="宋体" charset="-122"/>
              </a:rPr>
              <a:t>Niobasic.java </a:t>
            </a:r>
            <a:r>
              <a:rPr lang="zh-CN" altLang="en-US" smtClean="0">
                <a:ea typeface="宋体" charset="-122"/>
              </a:rPr>
              <a:t>来说明 </a:t>
            </a:r>
            <a:r>
              <a:rPr lang="en-US" altLang="zh-CN" smtClean="0">
                <a:ea typeface="宋体" charset="-122"/>
              </a:rPr>
              <a:t>position</a:t>
            </a:r>
            <a:r>
              <a:rPr lang="en-US" altLang="zh-CN" baseline="0" smtClean="0">
                <a:ea typeface="宋体" charset="-122"/>
              </a:rPr>
              <a:t> </a:t>
            </a:r>
            <a:r>
              <a:rPr lang="zh-CN" altLang="en-US" baseline="0" smtClean="0">
                <a:ea typeface="宋体" charset="-122"/>
              </a:rPr>
              <a:t>，</a:t>
            </a:r>
            <a:r>
              <a:rPr lang="en-US" altLang="zh-CN" baseline="0" smtClean="0">
                <a:ea typeface="宋体" charset="-122"/>
              </a:rPr>
              <a:t>limit </a:t>
            </a:r>
            <a:r>
              <a:rPr lang="zh-CN" altLang="en-US" baseline="0" smtClean="0">
                <a:ea typeface="宋体" charset="-122"/>
              </a:rPr>
              <a:t>和 </a:t>
            </a:r>
            <a:r>
              <a:rPr lang="en-US" altLang="zh-CN" baseline="0" smtClean="0">
                <a:ea typeface="宋体" charset="-122"/>
              </a:rPr>
              <a:t>capacity </a:t>
            </a:r>
            <a:r>
              <a:rPr lang="zh-CN" altLang="en-US" baseline="0" smtClean="0">
                <a:ea typeface="宋体" charset="-122"/>
              </a:rPr>
              <a:t>的含义</a:t>
            </a:r>
            <a:r>
              <a:rPr lang="zh-CN" altLang="en-US" smtClean="0">
                <a:ea typeface="宋体" charset="-122"/>
              </a:rPr>
              <a:t> </a:t>
            </a:r>
            <a:r>
              <a:rPr lang="en-US" altLang="zh-CN" smtClean="0">
                <a:ea typeface="宋体" charset="-122"/>
              </a:rPr>
              <a:t>buffer.flip() </a:t>
            </a:r>
            <a:r>
              <a:rPr lang="zh-CN" altLang="en-US" smtClean="0">
                <a:ea typeface="宋体" charset="-122"/>
              </a:rPr>
              <a:t>来</a:t>
            </a:r>
            <a:r>
              <a:rPr lang="en-US" altLang="zh-CN" smtClean="0">
                <a:ea typeface="宋体" charset="-122"/>
              </a:rPr>
              <a:t>debug </a:t>
            </a:r>
            <a:r>
              <a:rPr lang="zh-CN" altLang="en-US" smtClean="0">
                <a:ea typeface="宋体" charset="-122"/>
              </a:rPr>
              <a:t>一下就可以</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java.nio.IntBuffer;</a:t>
            </a:r>
            <a:endParaRPr lang="en-US" altLang="zh-CN" smtClean="0">
              <a:ea typeface="宋体" charset="-122"/>
            </a:endParaRPr>
          </a:p>
          <a:p>
            <a:pPr eaLnBrk="1" hangingPunct="1"/>
            <a:r>
              <a:rPr lang="en-US" altLang="zh-CN" smtClean="0">
                <a:ea typeface="宋体" charset="-122"/>
              </a:rPr>
              <a:t>import java.util.Random;</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NioBasic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指定</a:t>
            </a:r>
            <a:r>
              <a:rPr lang="en-US" altLang="zh-CN" smtClean="0">
                <a:ea typeface="宋体" charset="-122"/>
              </a:rPr>
              <a:t>buffer</a:t>
            </a:r>
            <a:r>
              <a:rPr lang="zh-CN" altLang="en-US" smtClean="0">
                <a:ea typeface="宋体" charset="-122"/>
              </a:rPr>
              <a:t>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IntBuffer buffer = IntBuffer.allocate(5); //</a:t>
            </a:r>
            <a:r>
              <a:rPr lang="zh-CN" altLang="en-US" smtClean="0">
                <a:ea typeface="宋体" charset="-122"/>
              </a:rPr>
              <a:t>断点下在这里</a:t>
            </a:r>
            <a:endParaRPr lang="en-US" altLang="zh-CN" smtClean="0">
              <a:ea typeface="宋体" charset="-122"/>
            </a:endParaRPr>
          </a:p>
          <a:p>
            <a:pPr eaLnBrk="1" hangingPunct="1"/>
            <a:r>
              <a:rPr lang="en-US" altLang="zh-CN" smtClean="0">
                <a:ea typeface="宋体" charset="-122"/>
              </a:rPr>
              <a:t>        Random random1 = new Random();</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加入随机数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for (int i = 0; i &lt; buffer.capacity(); i++) {</a:t>
            </a:r>
            <a:endParaRPr lang="en-US" altLang="zh-CN" smtClean="0">
              <a:ea typeface="宋体" charset="-122"/>
            </a:endParaRPr>
          </a:p>
          <a:p>
            <a:pPr eaLnBrk="1" hangingPunct="1"/>
            <a:r>
              <a:rPr lang="en-US" altLang="zh-CN" smtClean="0">
                <a:ea typeface="宋体" charset="-122"/>
              </a:rPr>
              <a:t>            buffer.put(random1.nextInt(1000));</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a:t>
            </a:r>
            <a:r>
              <a:rPr lang="en-US" altLang="zh-CN" smtClean="0">
                <a:ea typeface="宋体" charset="-122"/>
              </a:rPr>
              <a:t>buffer</a:t>
            </a:r>
            <a:r>
              <a:rPr lang="zh-CN" altLang="en-US" smtClean="0">
                <a:ea typeface="宋体" charset="-122"/>
              </a:rPr>
              <a:t>转换一下，读写切换</a:t>
            </a:r>
            <a:r>
              <a:rPr lang="en-US" altLang="zh-CN" smtClean="0">
                <a:ea typeface="宋体" charset="-122"/>
              </a:rPr>
              <a:t>, </a:t>
            </a:r>
            <a:r>
              <a:rPr lang="zh-CN" altLang="en-US" smtClean="0">
                <a:ea typeface="宋体" charset="-122"/>
              </a:rPr>
              <a:t>通过</a:t>
            </a:r>
            <a:r>
              <a:rPr lang="en-US" altLang="zh-CN" smtClean="0">
                <a:ea typeface="宋体" charset="-122"/>
              </a:rPr>
              <a:t>buffer </a:t>
            </a:r>
            <a:r>
              <a:rPr lang="zh-CN" altLang="en-US" smtClean="0">
                <a:ea typeface="宋体" charset="-122"/>
              </a:rPr>
              <a:t>相关的标志来实现 </a:t>
            </a:r>
            <a:r>
              <a:rPr lang="en-US" altLang="zh-CN" smtClean="0">
                <a:ea typeface="宋体" charset="-122"/>
              </a:rPr>
              <a:t>buffer </a:t>
            </a:r>
            <a:r>
              <a:rPr lang="zh-CN" altLang="en-US" smtClean="0">
                <a:ea typeface="宋体" charset="-122"/>
              </a:rPr>
              <a:t>读写切换</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public final Buffer flip() {</a:t>
            </a:r>
            <a:endParaRPr lang="en-US" altLang="zh-CN" smtClean="0">
              <a:ea typeface="宋体" charset="-122"/>
            </a:endParaRPr>
          </a:p>
          <a:p>
            <a:pPr eaLnBrk="1" hangingPunct="1"/>
            <a:r>
              <a:rPr lang="en-US" altLang="zh-CN" smtClean="0">
                <a:ea typeface="宋体" charset="-122"/>
              </a:rPr>
              <a:t>        limit = position;</a:t>
            </a:r>
            <a:endParaRPr lang="en-US" altLang="zh-CN" smtClean="0">
              <a:ea typeface="宋体" charset="-122"/>
            </a:endParaRPr>
          </a:p>
          <a:p>
            <a:pPr eaLnBrk="1" hangingPunct="1"/>
            <a:r>
              <a:rPr lang="en-US" altLang="zh-CN" smtClean="0">
                <a:ea typeface="宋体" charset="-122"/>
              </a:rPr>
              <a:t>        position = 0;</a:t>
            </a:r>
            <a:endParaRPr lang="en-US" altLang="zh-CN" smtClean="0">
              <a:ea typeface="宋体" charset="-122"/>
            </a:endParaRPr>
          </a:p>
          <a:p>
            <a:pPr eaLnBrk="1" hangingPunct="1"/>
            <a:r>
              <a:rPr lang="en-US" altLang="zh-CN" smtClean="0">
                <a:ea typeface="宋体" charset="-122"/>
              </a:rPr>
              <a:t>        mark = -1;</a:t>
            </a:r>
            <a:endParaRPr lang="en-US" altLang="zh-CN" smtClean="0">
              <a:ea typeface="宋体" charset="-122"/>
            </a:endParaRPr>
          </a:p>
          <a:p>
            <a:pPr eaLnBrk="1" hangingPunct="1"/>
            <a:r>
              <a:rPr lang="en-US" altLang="zh-CN" smtClean="0">
                <a:ea typeface="宋体" charset="-122"/>
              </a:rPr>
              <a:t>        return this;</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读取</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(buffer.hasRemaining()) {</a:t>
            </a:r>
            <a:endParaRPr lang="en-US" altLang="zh-CN" smtClean="0">
              <a:ea typeface="宋体" charset="-122"/>
            </a:endParaRPr>
          </a:p>
          <a:p>
            <a:pPr eaLnBrk="1" hangingPunct="1"/>
            <a:r>
              <a:rPr lang="en-US" altLang="zh-CN" smtClean="0">
                <a:ea typeface="宋体" charset="-122"/>
              </a:rPr>
              <a:t>            System.out.println(buffer.get());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en-US" altLang="zh-CN" smtClean="0">
                <a:ea typeface="宋体" charset="-122"/>
              </a:rPr>
              <a:t>ByteBuffer </a:t>
            </a:r>
            <a:r>
              <a:rPr lang="zh-CN" altLang="en-US" smtClean="0">
                <a:ea typeface="宋体" charset="-122"/>
              </a:rPr>
              <a:t>然后</a:t>
            </a:r>
            <a:r>
              <a:rPr lang="en-US" altLang="zh-CN" smtClean="0">
                <a:ea typeface="宋体" charset="-122"/>
              </a:rPr>
              <a:t> </a:t>
            </a:r>
            <a:r>
              <a:rPr lang="zh-CN" altLang="en-US" smtClean="0">
                <a:ea typeface="宋体" charset="-122"/>
              </a:rPr>
              <a:t> </a:t>
            </a:r>
            <a:r>
              <a:rPr lang="en-US" altLang="zh-CN" smtClean="0">
                <a:ea typeface="宋体" charset="-122"/>
              </a:rPr>
              <a:t>ctrl + 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eclipse </a:t>
            </a:r>
            <a:r>
              <a:rPr lang="zh-CN" altLang="en-US" smtClean="0">
                <a:ea typeface="宋体" charset="-122"/>
              </a:rPr>
              <a:t>中</a:t>
            </a:r>
            <a:r>
              <a:rPr lang="zh-CN" altLang="en-US" baseline="0" smtClean="0">
                <a:ea typeface="宋体" charset="-122"/>
              </a:rPr>
              <a:t> </a:t>
            </a:r>
            <a:r>
              <a:rPr lang="en-US" altLang="zh-CN" baseline="0" smtClean="0">
                <a:ea typeface="宋体" charset="-122"/>
              </a:rPr>
              <a:t>ctrl + t </a:t>
            </a:r>
            <a:r>
              <a:rPr lang="zh-CN" altLang="en-US" baseline="0" smtClean="0">
                <a:ea typeface="宋体" charset="-122"/>
              </a:rPr>
              <a:t>即可看到图</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实例小结</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NIO </a:t>
            </a:r>
            <a:r>
              <a:rPr lang="zh-CN" altLang="en-US" smtClean="0">
                <a:ea typeface="宋体" charset="-122"/>
              </a:rPr>
              <a:t>中的通道是从输出流对象里通过 </a:t>
            </a:r>
            <a:r>
              <a:rPr lang="en-US" altLang="zh-CN" smtClean="0">
                <a:ea typeface="宋体" charset="-122"/>
              </a:rPr>
              <a:t>getChannel </a:t>
            </a:r>
            <a:r>
              <a:rPr lang="zh-CN" altLang="en-US" smtClean="0">
                <a:ea typeface="宋体" charset="-122"/>
              </a:rPr>
              <a:t>方法获取到的，该通道是双向的，既可</a:t>
            </a:r>
            <a:endParaRPr lang="zh-CN" altLang="en-US" smtClean="0">
              <a:ea typeface="宋体" charset="-122"/>
            </a:endParaRPr>
          </a:p>
          <a:p>
            <a:pPr eaLnBrk="1" hangingPunct="1"/>
            <a:r>
              <a:rPr lang="zh-CN" altLang="en-US" smtClean="0">
                <a:ea typeface="宋体" charset="-122"/>
              </a:rPr>
              <a:t>以读，又可以写。在往通道里写数据之前，必须通过 </a:t>
            </a:r>
            <a:r>
              <a:rPr lang="en-US" altLang="zh-CN" smtClean="0">
                <a:ea typeface="宋体" charset="-122"/>
              </a:rPr>
              <a:t>put </a:t>
            </a:r>
            <a:r>
              <a:rPr lang="zh-CN" altLang="en-US" smtClean="0">
                <a:ea typeface="宋体" charset="-122"/>
              </a:rPr>
              <a:t>方法把数据存到 </a:t>
            </a:r>
            <a:r>
              <a:rPr lang="en-US" altLang="zh-CN" smtClean="0">
                <a:ea typeface="宋体" charset="-122"/>
              </a:rPr>
              <a:t>ByteBuffer </a:t>
            </a:r>
            <a:r>
              <a:rPr lang="zh-CN" altLang="en-US" smtClean="0">
                <a:ea typeface="宋体" charset="-122"/>
              </a:rPr>
              <a:t>中，然</a:t>
            </a:r>
            <a:endParaRPr lang="zh-CN" altLang="en-US" smtClean="0">
              <a:ea typeface="宋体" charset="-122"/>
            </a:endParaRPr>
          </a:p>
          <a:p>
            <a:pPr eaLnBrk="1" hangingPunct="1"/>
            <a:r>
              <a:rPr lang="zh-CN" altLang="en-US" smtClean="0">
                <a:ea typeface="宋体" charset="-122"/>
              </a:rPr>
              <a:t>后通过通道的 </a:t>
            </a:r>
            <a:r>
              <a:rPr lang="en-US" altLang="zh-CN" smtClean="0">
                <a:ea typeface="宋体" charset="-122"/>
              </a:rPr>
              <a:t>write </a:t>
            </a:r>
            <a:r>
              <a:rPr lang="zh-CN" altLang="en-US" smtClean="0">
                <a:ea typeface="宋体" charset="-122"/>
              </a:rPr>
              <a:t>方法写数据。在 </a:t>
            </a:r>
            <a:r>
              <a:rPr lang="en-US" altLang="zh-CN" smtClean="0">
                <a:ea typeface="宋体" charset="-122"/>
              </a:rPr>
              <a:t>write </a:t>
            </a:r>
            <a:r>
              <a:rPr lang="zh-CN" altLang="en-US" smtClean="0">
                <a:ea typeface="宋体" charset="-122"/>
              </a:rPr>
              <a:t>之前，需要调用 </a:t>
            </a:r>
            <a:r>
              <a:rPr lang="en-US" altLang="zh-CN" smtClean="0">
                <a:ea typeface="宋体" charset="-122"/>
              </a:rPr>
              <a:t>flip </a:t>
            </a:r>
            <a:r>
              <a:rPr lang="zh-CN" altLang="en-US" smtClean="0">
                <a:ea typeface="宋体" charset="-122"/>
              </a:rPr>
              <a:t>方法翻转缓冲区，把内部重置</a:t>
            </a:r>
            <a:endParaRPr lang="zh-CN" altLang="en-US" smtClean="0">
              <a:ea typeface="宋体" charset="-122"/>
            </a:endParaRPr>
          </a:p>
          <a:p>
            <a:pPr eaLnBrk="1" hangingPunct="1"/>
            <a:r>
              <a:rPr lang="zh-CN" altLang="en-US" smtClean="0">
                <a:ea typeface="宋体" charset="-122"/>
              </a:rPr>
              <a:t>到初始位置，这样在接下来写数据时才能把所有数据写到通道里</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//zl</a:t>
            </a:r>
            <a:r>
              <a:rPr lang="zh-CN" altLang="en-US" smtClean="0">
                <a:ea typeface="宋体" charset="-122"/>
              </a:rPr>
              <a:t>代码也可以参考</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ChannelTest1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fileChannel=out.getChannel();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 message="selector channel bytebuffer".getBytes();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i=0;i&lt;message.length;i++){</a:t>
            </a:r>
            <a:endParaRPr lang="en-US" altLang="zh-CN" smtClean="0">
              <a:ea typeface="宋体" charset="-122"/>
            </a:endParaRPr>
          </a:p>
          <a:p>
            <a:pPr eaLnBrk="1" hangingPunct="1"/>
            <a:r>
              <a:rPr lang="en-US" altLang="zh-CN" smtClean="0">
                <a:ea typeface="宋体" charset="-122"/>
              </a:rPr>
              <a:t>            byteBuffer.put(message[i]);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fileChannel.write(byteBuffer);</a:t>
            </a:r>
            <a:endParaRPr lang="en-US" altLang="zh-CN" smtClean="0">
              <a:ea typeface="宋体" charset="-122"/>
            </a:endParaRPr>
          </a:p>
          <a:p>
            <a:pPr eaLnBrk="1" hangingPunct="1"/>
            <a:r>
              <a:rPr lang="en-US" altLang="zh-CN" smtClean="0">
                <a:ea typeface="宋体" charset="-122"/>
              </a:rPr>
              <a:t>        out.close();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可以考虑画出示意图</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r>
              <a:rPr lang="zh-CN" altLang="en-US" smtClean="0">
                <a:ea typeface="宋体" charset="-122"/>
              </a:rPr>
              <a:t>参考</a:t>
            </a:r>
            <a:r>
              <a:rPr lang="en-US" altLang="zh-CN" smtClean="0">
                <a:ea typeface="宋体" charset="-122"/>
              </a:rPr>
              <a:t>zl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com.gan.NIOTest;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ChannelTest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无论是</a:t>
            </a:r>
            <a:r>
              <a:rPr lang="en-US" altLang="zh-CN" smtClean="0">
                <a:ea typeface="宋体" charset="-122"/>
              </a:rPr>
              <a:t>input</a:t>
            </a:r>
            <a:r>
              <a:rPr lang="zh-CN" altLang="en-US" smtClean="0">
                <a:ea typeface="宋体" charset="-122"/>
              </a:rPr>
              <a:t>还是</a:t>
            </a:r>
            <a:r>
              <a:rPr lang="en-US" altLang="zh-CN" smtClean="0">
                <a:ea typeface="宋体" charset="-122"/>
              </a:rPr>
              <a:t>output</a:t>
            </a:r>
            <a:r>
              <a:rPr lang="zh-CN" altLang="en-US" smtClean="0">
                <a:ea typeface="宋体" charset="-122"/>
              </a:rPr>
              <a:t>都可以直接</a:t>
            </a:r>
            <a:r>
              <a:rPr lang="en-US" altLang="zh-CN" smtClean="0">
                <a:ea typeface="宋体" charset="-122"/>
              </a:rPr>
              <a:t>getChannel</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 从侧面也说明管道是双向的。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channel.read(buffer).</a:t>
            </a:r>
            <a:r>
              <a:rPr lang="zh-CN" altLang="en-US" smtClean="0">
                <a:ea typeface="宋体" charset="-122"/>
              </a:rPr>
              <a:t>可以认为是</a:t>
            </a:r>
            <a:r>
              <a:rPr lang="en-US" altLang="zh-CN" smtClean="0">
                <a:ea typeface="宋体" charset="-122"/>
              </a:rPr>
              <a:t>buffer</a:t>
            </a:r>
            <a:r>
              <a:rPr lang="zh-CN" altLang="en-US" smtClean="0">
                <a:ea typeface="宋体" charset="-122"/>
              </a:rPr>
              <a:t>从</a:t>
            </a:r>
            <a:r>
              <a:rPr lang="en-US" altLang="zh-CN" smtClean="0">
                <a:ea typeface="宋体" charset="-122"/>
              </a:rPr>
              <a:t>channel</a:t>
            </a:r>
            <a:r>
              <a:rPr lang="zh-CN" altLang="en-US" smtClean="0">
                <a:ea typeface="宋体" charset="-122"/>
              </a:rPr>
              <a:t>读</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channel.write(buffer).</a:t>
            </a:r>
            <a:r>
              <a:rPr lang="zh-CN" altLang="en-US" smtClean="0">
                <a:ea typeface="宋体" charset="-122"/>
              </a:rPr>
              <a:t>可以认为是</a:t>
            </a:r>
            <a:r>
              <a:rPr lang="en-US" altLang="zh-CN" smtClean="0">
                <a:ea typeface="宋体" charset="-122"/>
              </a:rPr>
              <a:t>buffer</a:t>
            </a:r>
            <a:r>
              <a:rPr lang="zh-CN" altLang="en-US" smtClean="0">
                <a:ea typeface="宋体" charset="-122"/>
              </a:rPr>
              <a:t>写入</a:t>
            </a:r>
            <a:r>
              <a:rPr lang="en-US" altLang="zh-CN" smtClean="0">
                <a:ea typeface="宋体" charset="-122"/>
              </a:rPr>
              <a:t>channel</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a:t>
            </a:r>
            <a:r>
              <a:rPr lang="en-US" altLang="zh-CN" smtClean="0">
                <a:ea typeface="宋体" charset="-122"/>
              </a:rPr>
              <a:t>inputstream</a:t>
            </a:r>
            <a:r>
              <a:rPr lang="zh-CN" altLang="en-US" smtClean="0">
                <a:ea typeface="宋体" charset="-122"/>
              </a:rPr>
              <a:t>获得输入流</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FileChannel fileChannel=in.getChannel();</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设置</a:t>
            </a:r>
            <a:r>
              <a:rPr lang="en-US" altLang="zh-CN" smtClean="0">
                <a:ea typeface="宋体" charset="-122"/>
              </a:rPr>
              <a:t>buffer</a:t>
            </a:r>
            <a:r>
              <a:rPr lang="zh-CN" altLang="en-US" smtClean="0">
                <a:ea typeface="宋体" charset="-122"/>
              </a:rPr>
              <a:t>的长度，即底层数组长度</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ByteBuffer byteBuffer=ByteBuffer.allocate(215);</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 bytes=new byte[215];</a:t>
            </a:r>
            <a:endParaRPr lang="en-US" altLang="zh-CN" smtClean="0">
              <a:ea typeface="宋体" charset="-122"/>
            </a:endParaRPr>
          </a:p>
          <a:p>
            <a:pPr eaLnBrk="1" hangingPunct="1"/>
            <a:r>
              <a:rPr lang="en-US" altLang="zh-CN" smtClean="0">
                <a:ea typeface="宋体" charset="-122"/>
              </a:rPr>
              <a:t>        int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in=new FileInputStream("2.txt");</a:t>
            </a:r>
            <a:endParaRPr lang="en-US" altLang="zh-CN" smtClean="0">
              <a:ea typeface="宋体" charset="-122"/>
            </a:endParaRPr>
          </a:p>
          <a:p>
            <a:pPr eaLnBrk="1" hangingPunct="1"/>
            <a:r>
              <a:rPr lang="en-US" altLang="zh-CN" smtClean="0">
                <a:ea typeface="宋体" charset="-122"/>
              </a:rPr>
              <a:t>        fileChannel=in.getChannel();</a:t>
            </a:r>
            <a:endParaRPr lang="en-US" altLang="zh-CN" smtClean="0">
              <a:ea typeface="宋体" charset="-122"/>
            </a:endParaRPr>
          </a:p>
          <a:p>
            <a:pPr eaLnBrk="1" hangingPunct="1"/>
            <a:r>
              <a:rPr lang="en-US" altLang="zh-CN" smtClean="0">
                <a:ea typeface="宋体" charset="-122"/>
              </a:rPr>
              <a:t>       // byteBuffer.clear();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fileChannel.read(byteBuffer);</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循环读出</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    bytes=new byte[215];</a:t>
            </a:r>
            <a:endParaRPr lang="en-US" altLang="zh-CN" smtClean="0">
              <a:ea typeface="宋体" charset="-122"/>
            </a:endParaRPr>
          </a:p>
          <a:p>
            <a:pPr eaLnBrk="1" hangingPunct="1"/>
            <a:r>
              <a:rPr lang="en-US" altLang="zh-CN" smtClean="0">
                <a:ea typeface="宋体" charset="-122"/>
              </a:rPr>
              <a:t>        i=0;</a:t>
            </a:r>
            <a:endParaRPr lang="en-US" altLang="zh-CN" smtClean="0">
              <a:ea typeface="宋体" charset="-122"/>
            </a:endParaRPr>
          </a:p>
          <a:p>
            <a:pPr eaLnBrk="1" hangingPunct="1"/>
            <a:r>
              <a:rPr lang="en-US" altLang="zh-CN" smtClean="0">
                <a:ea typeface="宋体" charset="-122"/>
              </a:rPr>
              <a:t>        while (byteBuffer.remaining()&gt;0){</a:t>
            </a:r>
            <a:endParaRPr lang="en-US" altLang="zh-CN" smtClean="0">
              <a:ea typeface="宋体" charset="-122"/>
            </a:endParaRPr>
          </a:p>
          <a:p>
            <a:pPr eaLnBrk="1" hangingPunct="1"/>
            <a:r>
              <a:rPr lang="en-US" altLang="zh-CN" smtClean="0">
                <a:ea typeface="宋体" charset="-122"/>
              </a:rPr>
              <a:t>            bytes[i]=byteBuffer.get();</a:t>
            </a:r>
            <a:endParaRPr lang="en-US" altLang="zh-CN" smtClean="0">
              <a:ea typeface="宋体" charset="-122"/>
            </a:endParaRPr>
          </a:p>
          <a:p>
            <a:pPr eaLnBrk="1" hangingPunct="1"/>
            <a:r>
              <a:rPr lang="en-US" altLang="zh-CN" smtClean="0">
                <a:ea typeface="宋体" charset="-122"/>
              </a:rPr>
              <a:t>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System.out.println(new String(bytes));*/</a:t>
            </a:r>
            <a:endParaRPr lang="en-US" altLang="zh-CN" smtClean="0">
              <a:ea typeface="宋体" charset="-122"/>
            </a:endParaRPr>
          </a:p>
          <a:p>
            <a:pPr eaLnBrk="1" hangingPunct="1"/>
            <a:r>
              <a:rPr lang="en-US" altLang="zh-CN" smtClean="0">
                <a:ea typeface="宋体" charset="-122"/>
              </a:rPr>
              <a:t>        in.close();</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eriod"/>
            </a:pPr>
            <a:r>
              <a:rPr lang="en-US" altLang="zh-CN" smtClean="0">
                <a:ea typeface="宋体" charset="-122"/>
              </a:rPr>
              <a:t>1.txt </a:t>
            </a:r>
            <a:r>
              <a:rPr lang="zh-CN" altLang="en-US" smtClean="0">
                <a:ea typeface="宋体" charset="-122"/>
              </a:rPr>
              <a:t>文件内容自己写点 </a:t>
            </a:r>
            <a:r>
              <a:rPr lang="en-US" altLang="zh-CN" smtClean="0">
                <a:ea typeface="宋体" charset="-122"/>
              </a:rPr>
              <a:t>, </a:t>
            </a:r>
            <a:r>
              <a:rPr lang="zh-CN" altLang="en-US" smtClean="0">
                <a:ea typeface="宋体" charset="-122"/>
              </a:rPr>
              <a:t>放在项目下，不是</a:t>
            </a:r>
            <a:r>
              <a:rPr lang="en-US" altLang="zh-CN" smtClean="0">
                <a:ea typeface="宋体" charset="-122"/>
              </a:rPr>
              <a:t>src</a:t>
            </a:r>
            <a:r>
              <a:rPr lang="zh-CN" altLang="en-US" smtClean="0">
                <a:ea typeface="宋体" charset="-122"/>
              </a:rPr>
              <a:t>下哈</a:t>
            </a:r>
            <a:endParaRPr lang="en-US" altLang="zh-CN" smtClean="0">
              <a:ea typeface="宋体" charset="-122"/>
            </a:endParaRPr>
          </a:p>
          <a:p>
            <a:pPr marL="228600" indent="-228600" eaLnBrk="1" hangingPunct="1">
              <a:buAutoNum type="arabicPeriod"/>
            </a:pPr>
            <a:r>
              <a:rPr lang="zh-CN" altLang="en-US" smtClean="0">
                <a:ea typeface="宋体" charset="-122"/>
              </a:rPr>
              <a:t>讲的重点是分析去掉 </a:t>
            </a:r>
            <a:r>
              <a:rPr lang="en-US" altLang="zh-CN" smtClean="0">
                <a:ea typeface="宋体" charset="-122"/>
              </a:rPr>
              <a:t>clear</a:t>
            </a:r>
            <a:r>
              <a:rPr lang="en-US" altLang="zh-CN" baseline="0" smtClean="0">
                <a:ea typeface="宋体" charset="-122"/>
              </a:rPr>
              <a:t> </a:t>
            </a:r>
            <a:r>
              <a:rPr lang="zh-CN" altLang="en-US" baseline="0" smtClean="0">
                <a:ea typeface="宋体" charset="-122"/>
              </a:rPr>
              <a:t>方法为什么会停不下来</a:t>
            </a:r>
            <a:r>
              <a:rPr lang="en-US" altLang="zh-CN" baseline="0" smtClean="0">
                <a:ea typeface="宋体" charset="-122"/>
              </a:rPr>
              <a:t>,</a:t>
            </a:r>
            <a:r>
              <a:rPr lang="zh-CN" altLang="en-US" baseline="0" smtClean="0">
                <a:ea typeface="宋体" charset="-122"/>
              </a:rPr>
              <a:t>会循环拷贝</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charset="-122"/>
            </a:endParaRPr>
          </a:p>
          <a:p>
            <a:pPr eaLnBrk="1" hangingPunct="1"/>
            <a:r>
              <a:rPr lang="en-US" altLang="zh-CN" smtClean="0">
                <a:ea typeface="宋体" charset="-122"/>
              </a:rPr>
              <a:t>//</a:t>
            </a:r>
            <a:r>
              <a:rPr lang="zh-CN" altLang="en-US" smtClean="0">
                <a:ea typeface="宋体" charset="-122"/>
              </a:rPr>
              <a:t>代码</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java.io.FileInputStream;</a:t>
            </a:r>
            <a:endParaRPr lang="en-US" altLang="zh-CN" smtClean="0">
              <a:ea typeface="宋体" charset="-122"/>
            </a:endParaRPr>
          </a:p>
          <a:p>
            <a:pPr eaLnBrk="1" hangingPunct="1"/>
            <a:r>
              <a:rPr lang="en-US" altLang="zh-CN" smtClean="0">
                <a:ea typeface="宋体" charset="-122"/>
              </a:rPr>
              <a:t>import java.io.FileOutputStream;</a:t>
            </a:r>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CopyFile01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完成文件的复制（读取和写入）</a:t>
            </a:r>
            <a:endParaRPr lang="zh-CN" altLang="en-US" smtClean="0">
              <a:ea typeface="宋体" charset="-122"/>
            </a:endParaRPr>
          </a:p>
          <a:p>
            <a:pPr eaLnBrk="1" hangingPunct="1"/>
            <a:r>
              <a:rPr lang="zh-CN" altLang="en-US" smtClean="0">
                <a:ea typeface="宋体" charset="-122"/>
              </a:rPr>
              <a:t>     * 步骤</a:t>
            </a:r>
            <a:r>
              <a:rPr lang="en-US" altLang="zh-CN" smtClean="0">
                <a:ea typeface="宋体" charset="-122"/>
              </a:rPr>
              <a:t>1.</a:t>
            </a:r>
            <a:r>
              <a:rPr lang="zh-CN" altLang="en-US" smtClean="0">
                <a:ea typeface="宋体" charset="-122"/>
              </a:rPr>
              <a:t>获取输入输出管道</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2.</a:t>
            </a:r>
            <a:r>
              <a:rPr lang="zh-CN" altLang="en-US" smtClean="0">
                <a:ea typeface="宋体" charset="-122"/>
              </a:rPr>
              <a:t>创建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3.</a:t>
            </a:r>
            <a:r>
              <a:rPr lang="zh-CN" altLang="en-US" smtClean="0">
                <a:ea typeface="宋体" charset="-122"/>
              </a:rPr>
              <a:t>写入</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4.</a:t>
            </a:r>
            <a:r>
              <a:rPr lang="zh-CN" altLang="en-US" smtClean="0">
                <a:ea typeface="宋体" charset="-122"/>
              </a:rPr>
              <a:t>读出</a:t>
            </a:r>
            <a:r>
              <a:rPr lang="en-US" altLang="zh-CN" smtClean="0">
                <a:ea typeface="宋体" charset="-122"/>
              </a:rPr>
              <a:t>buffer</a:t>
            </a:r>
            <a:endParaRPr lang="en-US" altLang="zh-CN" smtClean="0">
              <a:ea typeface="宋体" charset="-122"/>
            </a:endParaRPr>
          </a:p>
          <a:p>
            <a:pPr eaLnBrk="1" hangingPunct="1"/>
            <a:r>
              <a:rPr lang="en-US" altLang="zh-CN" smtClean="0">
                <a:ea typeface="宋体" charset="-122"/>
              </a:rPr>
              <a:t>     * @param args</a:t>
            </a:r>
            <a:endParaRPr lang="en-US" altLang="zh-CN" smtClean="0">
              <a:ea typeface="宋体" charset="-122"/>
            </a:endParaRPr>
          </a:p>
          <a:p>
            <a:pPr eaLnBrk="1" hangingPunct="1"/>
            <a:r>
              <a:rPr lang="en-US" altLang="zh-CN" smtClean="0">
                <a:ea typeface="宋体" charset="-122"/>
              </a:rPr>
              <a:t>     * @throws IOException</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r>
              <a:rPr lang="en-US" altLang="zh-CN" smtClean="0">
                <a:ea typeface="宋体" charset="-122"/>
              </a:rPr>
              <a:t>        FileInputStream in=new FileInputStream("1.txt");</a:t>
            </a:r>
            <a:endParaRPr lang="en-US" altLang="zh-CN" smtClean="0">
              <a:ea typeface="宋体" charset="-122"/>
            </a:endParaRPr>
          </a:p>
          <a:p>
            <a:pPr eaLnBrk="1" hangingPunct="1"/>
            <a:r>
              <a:rPr lang="en-US" altLang="zh-CN" smtClean="0">
                <a:ea typeface="宋体" charset="-122"/>
              </a:rPr>
              <a:t>        FileOutputStream out=new FileOutputStream("2.txt");</a:t>
            </a:r>
            <a:endParaRPr lang="en-US" altLang="zh-CN" smtClean="0">
              <a:ea typeface="宋体" charset="-122"/>
            </a:endParaRPr>
          </a:p>
          <a:p>
            <a:pPr eaLnBrk="1" hangingPunct="1"/>
            <a:r>
              <a:rPr lang="en-US" altLang="zh-CN" smtClean="0">
                <a:ea typeface="宋体" charset="-122"/>
              </a:rPr>
              <a:t>        FileChannel fileInChannel=in.getChannel();</a:t>
            </a:r>
            <a:endParaRPr lang="en-US" altLang="zh-CN" smtClean="0">
              <a:ea typeface="宋体" charset="-122"/>
            </a:endParaRPr>
          </a:p>
          <a:p>
            <a:pPr eaLnBrk="1" hangingPunct="1"/>
            <a:r>
              <a:rPr lang="en-US" altLang="zh-CN" smtClean="0">
                <a:ea typeface="宋体" charset="-122"/>
              </a:rPr>
              <a:t>        FileChannel fileOutChannel=out.getChannel();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ByteBuffer.allocate(512);</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while (true){</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这里必须使用</a:t>
            </a:r>
            <a:r>
              <a:rPr lang="en-US" altLang="zh-CN" smtClean="0">
                <a:ea typeface="宋体" charset="-122"/>
              </a:rPr>
              <a:t>clear</a:t>
            </a:r>
            <a:r>
              <a:rPr lang="zh-CN" altLang="en-US" smtClean="0">
                <a:ea typeface="宋体" charset="-122"/>
              </a:rPr>
              <a:t>（）复原，如果不复原，</a:t>
            </a:r>
            <a:r>
              <a:rPr lang="en-US" altLang="zh-CN" smtClean="0">
                <a:ea typeface="宋体" charset="-122"/>
              </a:rPr>
              <a:t>positon</a:t>
            </a:r>
            <a:r>
              <a:rPr lang="zh-CN" altLang="en-US" smtClean="0">
                <a:ea typeface="宋体" charset="-122"/>
              </a:rPr>
              <a:t>和</a:t>
            </a:r>
            <a:r>
              <a:rPr lang="en-US" altLang="zh-CN" smtClean="0">
                <a:ea typeface="宋体" charset="-122"/>
              </a:rPr>
              <a:t>limit</a:t>
            </a:r>
            <a:r>
              <a:rPr lang="zh-CN" altLang="en-US" smtClean="0">
                <a:ea typeface="宋体" charset="-122"/>
              </a:rPr>
              <a:t>位置相同</a:t>
            </a:r>
            <a:endParaRPr lang="zh-CN" altLang="en-US" smtClean="0">
              <a:ea typeface="宋体" charset="-122"/>
            </a:endParaRPr>
          </a:p>
          <a:p>
            <a:pPr eaLnBrk="1" hangingPunct="1"/>
            <a:r>
              <a:rPr lang="zh-CN" altLang="en-US" smtClean="0">
                <a:ea typeface="宋体" charset="-122"/>
              </a:rPr>
              <a:t>            此时不会读取数据，因为可以认为</a:t>
            </a:r>
            <a:r>
              <a:rPr lang="en-US" altLang="zh-CN" smtClean="0">
                <a:ea typeface="宋体" charset="-122"/>
              </a:rPr>
              <a:t>buffer</a:t>
            </a:r>
            <a:r>
              <a:rPr lang="zh-CN" altLang="en-US" smtClean="0">
                <a:ea typeface="宋体" charset="-122"/>
              </a:rPr>
              <a:t>没有空间了，所以</a:t>
            </a:r>
            <a:r>
              <a:rPr lang="en-US" altLang="zh-CN" smtClean="0">
                <a:ea typeface="宋体" charset="-122"/>
              </a:rPr>
              <a:t>read=0,</a:t>
            </a:r>
            <a:endParaRPr lang="en-US" altLang="zh-CN" smtClean="0">
              <a:ea typeface="宋体" charset="-122"/>
            </a:endParaRPr>
          </a:p>
          <a:p>
            <a:pPr eaLnBrk="1" hangingPunct="1"/>
            <a:r>
              <a:rPr lang="en-US" altLang="zh-CN" smtClean="0">
                <a:ea typeface="宋体" charset="-122"/>
              </a:rPr>
              <a:t>            read</a:t>
            </a:r>
            <a:r>
              <a:rPr lang="zh-CN" altLang="en-US" smtClean="0">
                <a:ea typeface="宋体" charset="-122"/>
              </a:rPr>
              <a:t>都没有等于</a:t>
            </a:r>
            <a:r>
              <a:rPr lang="en-US" altLang="zh-CN" smtClean="0">
                <a:ea typeface="宋体" charset="-122"/>
              </a:rPr>
              <a:t>-1</a:t>
            </a:r>
            <a:r>
              <a:rPr lang="zh-CN" altLang="en-US" smtClean="0">
                <a:ea typeface="宋体" charset="-122"/>
              </a:rPr>
              <a:t>的机会，等于</a:t>
            </a:r>
            <a:r>
              <a:rPr lang="en-US" altLang="zh-CN" smtClean="0">
                <a:ea typeface="宋体" charset="-122"/>
              </a:rPr>
              <a:t>-1</a:t>
            </a:r>
            <a:r>
              <a:rPr lang="zh-CN" altLang="en-US" smtClean="0">
                <a:ea typeface="宋体" charset="-122"/>
              </a:rPr>
              <a:t>是因为输入流那边文件到头了返回</a:t>
            </a:r>
            <a:r>
              <a:rPr lang="en-US" altLang="zh-CN" smtClean="0">
                <a:ea typeface="宋体" charset="-122"/>
              </a:rPr>
              <a:t>-1,</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这种情况根本没有回去读，所以为</a:t>
            </a:r>
            <a:r>
              <a:rPr lang="en-US" altLang="zh-CN" smtClean="0">
                <a:ea typeface="宋体" charset="-122"/>
              </a:rPr>
              <a:t>0</a:t>
            </a:r>
            <a:r>
              <a:rPr lang="zh-CN" altLang="en-US" smtClean="0">
                <a:ea typeface="宋体" charset="-122"/>
              </a:rPr>
              <a:t>，然后之后</a:t>
            </a:r>
            <a:r>
              <a:rPr lang="en-US" altLang="zh-CN" smtClean="0">
                <a:ea typeface="宋体" charset="-122"/>
              </a:rPr>
              <a:t>flip</a:t>
            </a:r>
            <a:r>
              <a:rPr lang="zh-CN" altLang="en-US" smtClean="0">
                <a:ea typeface="宋体" charset="-122"/>
              </a:rPr>
              <a:t>把</a:t>
            </a:r>
            <a:r>
              <a:rPr lang="en-US" altLang="zh-CN" smtClean="0">
                <a:ea typeface="宋体" charset="-122"/>
              </a:rPr>
              <a:t>postition</a:t>
            </a:r>
            <a:r>
              <a:rPr lang="zh-CN" altLang="en-US" smtClean="0">
                <a:ea typeface="宋体" charset="-122"/>
              </a:rPr>
              <a:t>刷新回了</a:t>
            </a:r>
            <a:r>
              <a:rPr lang="en-US" altLang="zh-CN" smtClean="0">
                <a:ea typeface="宋体" charset="-122"/>
              </a:rPr>
              <a:t>0</a:t>
            </a:r>
            <a:r>
              <a:rPr lang="zh-CN" altLang="en-US" smtClean="0">
                <a:ea typeface="宋体" charset="-122"/>
              </a:rPr>
              <a:t>位置</a:t>
            </a:r>
            <a:endParaRPr lang="zh-CN" altLang="en-US" smtClean="0">
              <a:ea typeface="宋体" charset="-122"/>
            </a:endParaRPr>
          </a:p>
          <a:p>
            <a:pPr eaLnBrk="1" hangingPunct="1"/>
            <a:r>
              <a:rPr lang="zh-CN" altLang="en-US" smtClean="0">
                <a:ea typeface="宋体" charset="-122"/>
              </a:rPr>
              <a:t>            开始循环读出数据。*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byteBuffer.clear();//!!!!!! [</a:t>
            </a:r>
            <a:r>
              <a:rPr lang="zh-CN" altLang="en-US" smtClean="0">
                <a:ea typeface="宋体" charset="-122"/>
              </a:rPr>
              <a:t>可以</a:t>
            </a:r>
            <a:r>
              <a:rPr lang="en-US" altLang="zh-CN" smtClean="0">
                <a:ea typeface="宋体" charset="-122"/>
              </a:rPr>
              <a:t>debug ckzl 36, </a:t>
            </a:r>
            <a:r>
              <a:rPr lang="zh-CN" altLang="en-US" smtClean="0">
                <a:ea typeface="宋体" charset="-122"/>
              </a:rPr>
              <a:t>不是很好讲的，</a:t>
            </a:r>
            <a:r>
              <a:rPr lang="en-US" altLang="zh-CN" smtClean="0">
                <a:ea typeface="宋体" charset="-122"/>
              </a:rPr>
              <a:t>debug </a:t>
            </a:r>
            <a:r>
              <a:rPr lang="zh-CN" altLang="en-US" smtClean="0">
                <a:ea typeface="宋体" charset="-122"/>
              </a:rPr>
              <a:t>效果不明</a:t>
            </a:r>
            <a:r>
              <a:rPr lang="en-US" altLang="zh-CN" smtClean="0">
                <a:ea typeface="宋体" charset="-122"/>
              </a:rPr>
              <a:t>, </a:t>
            </a:r>
            <a:r>
              <a:rPr lang="zh-CN" altLang="en-US" smtClean="0">
                <a:ea typeface="宋体" charset="-122"/>
              </a:rPr>
              <a:t>说明没有 </a:t>
            </a:r>
            <a:r>
              <a:rPr lang="en-US" altLang="zh-CN" smtClean="0">
                <a:ea typeface="宋体" charset="-122"/>
              </a:rPr>
              <a:t>clear() </a:t>
            </a:r>
            <a:r>
              <a:rPr lang="zh-CN" altLang="en-US" smtClean="0">
                <a:ea typeface="宋体" charset="-122"/>
              </a:rPr>
              <a:t>第二次就返回</a:t>
            </a:r>
            <a:r>
              <a:rPr lang="en-US" altLang="zh-CN" smtClean="0">
                <a:ea typeface="宋体" charset="-122"/>
              </a:rPr>
              <a:t>0 </a:t>
            </a:r>
            <a:r>
              <a:rPr lang="zh-CN" altLang="en-US" smtClean="0">
                <a:ea typeface="宋体" charset="-122"/>
              </a:rPr>
              <a:t>，就会循环处理即</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int read=fileInChannel.read(byteBuffer);</a:t>
            </a:r>
            <a:endParaRPr lang="en-US" altLang="zh-CN" smtClean="0">
              <a:ea typeface="宋体" charset="-122"/>
            </a:endParaRPr>
          </a:p>
          <a:p>
            <a:pPr eaLnBrk="1" hangingPunct="1"/>
            <a:r>
              <a:rPr lang="en-US" altLang="zh-CN" smtClean="0">
                <a:ea typeface="宋体" charset="-122"/>
              </a:rPr>
              <a:t>            System.out.println("read:"+read);</a:t>
            </a:r>
            <a:endParaRPr lang="en-US" altLang="zh-CN" smtClean="0">
              <a:ea typeface="宋体" charset="-122"/>
            </a:endParaRPr>
          </a:p>
          <a:p>
            <a:pPr eaLnBrk="1" hangingPunct="1"/>
            <a:r>
              <a:rPr lang="en-US" altLang="zh-CN" smtClean="0">
                <a:ea typeface="宋体" charset="-122"/>
              </a:rPr>
              <a:t>            if ( -1 == read){</a:t>
            </a:r>
            <a:endParaRPr lang="en-US" altLang="zh-CN" smtClean="0">
              <a:ea typeface="宋体" charset="-122"/>
            </a:endParaRPr>
          </a:p>
          <a:p>
            <a:pPr eaLnBrk="1" hangingPunct="1"/>
            <a:r>
              <a:rPr lang="en-US" altLang="zh-CN" smtClean="0">
                <a:ea typeface="宋体" charset="-122"/>
              </a:rPr>
              <a:t>                break;</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fileOutChannel.write(byteBuffer);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fileInChannel.close();</a:t>
            </a:r>
            <a:endParaRPr lang="en-US" altLang="zh-CN" smtClean="0">
              <a:ea typeface="宋体" charset="-122"/>
            </a:endParaRPr>
          </a:p>
          <a:p>
            <a:pPr eaLnBrk="1" hangingPunct="1"/>
            <a:r>
              <a:rPr lang="en-US" altLang="zh-CN" smtClean="0">
                <a:ea typeface="宋体" charset="-122"/>
              </a:rPr>
              <a:t>        fileOutChannel.close();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案例</a:t>
            </a:r>
            <a:r>
              <a:rPr lang="en-US" altLang="zh-CN" smtClean="0">
                <a:ea typeface="宋体" charset="-122"/>
              </a:rPr>
              <a:t>1</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NioByteBufferPutGet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r>
              <a:rPr lang="en-US" altLang="zh-CN" smtClean="0">
                <a:ea typeface="宋体" charset="-122"/>
              </a:rPr>
              <a:t>        ByteBuffer byteBuffer= ByteBuffer.allocate(64);</a:t>
            </a:r>
            <a:endParaRPr lang="en-US" altLang="zh-CN" smtClean="0">
              <a:ea typeface="宋体" charset="-122"/>
            </a:endParaRPr>
          </a:p>
          <a:p>
            <a:pPr eaLnBrk="1" hangingPunct="1"/>
            <a:r>
              <a:rPr lang="en-US" altLang="zh-CN" smtClean="0">
                <a:ea typeface="宋体" charset="-122"/>
              </a:rPr>
              <a:t>        byteBuffer.putInt(123);</a:t>
            </a:r>
            <a:endParaRPr lang="en-US" altLang="zh-CN" smtClean="0">
              <a:ea typeface="宋体" charset="-122"/>
            </a:endParaRPr>
          </a:p>
          <a:p>
            <a:pPr eaLnBrk="1" hangingPunct="1"/>
            <a:r>
              <a:rPr lang="en-US" altLang="zh-CN" smtClean="0">
                <a:ea typeface="宋体" charset="-122"/>
              </a:rPr>
              <a:t>        byteBuffer.putLong(23444444);</a:t>
            </a:r>
            <a:endParaRPr lang="en-US" altLang="zh-CN" smtClean="0">
              <a:ea typeface="宋体" charset="-122"/>
            </a:endParaRPr>
          </a:p>
          <a:p>
            <a:pPr eaLnBrk="1" hangingPunct="1"/>
            <a:r>
              <a:rPr lang="en-US" altLang="zh-CN" smtClean="0">
                <a:ea typeface="宋体" charset="-122"/>
              </a:rPr>
              <a:t>        byteBuffer.putChar('</a:t>
            </a:r>
            <a:r>
              <a:rPr lang="zh-CN" altLang="en-US" smtClean="0">
                <a:ea typeface="宋体" charset="-122"/>
              </a:rPr>
              <a:t>大</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byteBuffer.putShort((short)20);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r>
              <a:rPr lang="en-US" altLang="zh-CN" smtClean="0">
                <a:ea typeface="宋体" charset="-122"/>
              </a:rPr>
              <a:t>        System.out.println();</a:t>
            </a:r>
            <a:endParaRPr lang="en-US" altLang="zh-CN" smtClean="0">
              <a:ea typeface="宋体" charset="-122"/>
            </a:endParaRPr>
          </a:p>
          <a:p>
            <a:pPr eaLnBrk="1" hangingPunct="1"/>
            <a:r>
              <a:rPr lang="en-US" altLang="zh-CN" smtClean="0">
                <a:ea typeface="宋体" charset="-122"/>
              </a:rPr>
              <a:t>        System.out.println(byteBuffer.getInt());</a:t>
            </a:r>
            <a:endParaRPr lang="en-US" altLang="zh-CN" smtClean="0">
              <a:ea typeface="宋体" charset="-122"/>
            </a:endParaRPr>
          </a:p>
          <a:p>
            <a:pPr eaLnBrk="1" hangingPunct="1"/>
            <a:r>
              <a:rPr lang="en-US" altLang="zh-CN" smtClean="0">
                <a:ea typeface="宋体" charset="-122"/>
              </a:rPr>
              <a:t>        System.out.println(byteBuffer.getLong());</a:t>
            </a:r>
            <a:endParaRPr lang="en-US" altLang="zh-CN" smtClean="0">
              <a:ea typeface="宋体" charset="-122"/>
            </a:endParaRPr>
          </a:p>
          <a:p>
            <a:pPr eaLnBrk="1" hangingPunct="1"/>
            <a:r>
              <a:rPr lang="en-US" altLang="zh-CN" smtClean="0">
                <a:ea typeface="宋体" charset="-122"/>
              </a:rPr>
              <a:t>        System.out.println(byteBuffer.getChar());// </a:t>
            </a:r>
            <a:r>
              <a:rPr lang="zh-CN" altLang="en-US" smtClean="0">
                <a:ea typeface="宋体" charset="-122"/>
              </a:rPr>
              <a:t>改成 </a:t>
            </a:r>
            <a:r>
              <a:rPr lang="en-US" altLang="zh-CN" smtClean="0">
                <a:ea typeface="宋体" charset="-122"/>
              </a:rPr>
              <a:t>getInt() </a:t>
            </a:r>
            <a:r>
              <a:rPr lang="zh-CN" altLang="en-US" smtClean="0">
                <a:ea typeface="宋体" charset="-122"/>
              </a:rPr>
              <a:t>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System.out.println(byteBuffer.getShort());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2</a:t>
            </a:r>
            <a:r>
              <a:rPr lang="zh-CN" altLang="en-US" smtClean="0">
                <a:ea typeface="宋体" charset="-122"/>
              </a:rPr>
              <a:t>的案例说明</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只读</a:t>
            </a:r>
            <a:r>
              <a:rPr lang="en-US" altLang="zh-CN" smtClean="0">
                <a:ea typeface="宋体" charset="-122"/>
              </a:rPr>
              <a:t>buffer</a:t>
            </a:r>
            <a:r>
              <a:rPr lang="zh-CN" altLang="en-US" smtClean="0">
                <a:ea typeface="宋体" charset="-122"/>
              </a:rPr>
              <a:t>，顾名思义只能用来读，很有用的，让别人不能修改，只能读</a:t>
            </a:r>
            <a:endParaRPr lang="zh-CN" altLang="en-US" smtClean="0">
              <a:ea typeface="宋体" charset="-122"/>
            </a:endParaRPr>
          </a:p>
          <a:p>
            <a:pPr eaLnBrk="1" hangingPunct="1"/>
            <a:r>
              <a:rPr lang="zh-CN" altLang="en-US" smtClean="0">
                <a:ea typeface="宋体" charset="-122"/>
              </a:rPr>
              <a:t> * 只读</a:t>
            </a:r>
            <a:r>
              <a:rPr lang="en-US" altLang="zh-CN" smtClean="0">
                <a:ea typeface="宋体" charset="-122"/>
              </a:rPr>
              <a:t>buffer</a:t>
            </a:r>
            <a:r>
              <a:rPr lang="zh-CN" altLang="en-US" smtClean="0">
                <a:ea typeface="宋体" charset="-122"/>
              </a:rPr>
              <a:t>底层是：</a:t>
            </a:r>
            <a:r>
              <a:rPr lang="en-US" altLang="zh-CN" smtClean="0">
                <a:ea typeface="宋体" charset="-122"/>
              </a:rPr>
              <a:t>HeapByteBufferR</a:t>
            </a:r>
            <a:r>
              <a:rPr lang="zh-CN" altLang="en-US" smtClean="0">
                <a:ea typeface="宋体" charset="-122"/>
              </a:rPr>
              <a:t>，而普通</a:t>
            </a:r>
            <a:r>
              <a:rPr lang="en-US" altLang="zh-CN" smtClean="0">
                <a:ea typeface="宋体" charset="-122"/>
              </a:rPr>
              <a:t>buffer</a:t>
            </a:r>
            <a:r>
              <a:rPr lang="zh-CN" altLang="en-US" smtClean="0">
                <a:ea typeface="宋体" charset="-122"/>
              </a:rPr>
              <a:t>底层是：</a:t>
            </a:r>
            <a:r>
              <a:rPr lang="en-US" altLang="zh-CN" smtClean="0">
                <a:ea typeface="宋体" charset="-122"/>
              </a:rPr>
              <a:t>HeapByteBuffer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如果向里面</a:t>
            </a:r>
            <a:r>
              <a:rPr lang="en-US" altLang="zh-CN" smtClean="0">
                <a:ea typeface="宋体" charset="-122"/>
              </a:rPr>
              <a:t>put</a:t>
            </a:r>
            <a:r>
              <a:rPr lang="zh-CN" altLang="en-US" smtClean="0">
                <a:ea typeface="宋体" charset="-122"/>
              </a:rPr>
              <a:t>数据会抛出异常，看源码会发现，他的</a:t>
            </a:r>
            <a:r>
              <a:rPr lang="en-US" altLang="zh-CN" smtClean="0">
                <a:ea typeface="宋体" charset="-122"/>
              </a:rPr>
              <a:t>put</a:t>
            </a:r>
            <a:r>
              <a:rPr lang="zh-CN" altLang="en-US" smtClean="0">
                <a:ea typeface="宋体" charset="-122"/>
              </a:rPr>
              <a:t>方法就是直接抛异常。</a:t>
            </a:r>
            <a:endParaRPr lang="zh-CN" altLang="en-US" smtClean="0">
              <a:ea typeface="宋体" charset="-122"/>
            </a:endParaRPr>
          </a:p>
          <a:p>
            <a:pPr eaLnBrk="1" hangingPunct="1"/>
            <a:r>
              <a:rPr lang="zh-CN" altLang="en-US" smtClean="0">
                <a:ea typeface="宋体" charset="-122"/>
              </a:rPr>
              <a:t> * 可以</a:t>
            </a:r>
            <a:r>
              <a:rPr lang="en-US" altLang="zh-CN" smtClean="0">
                <a:ea typeface="宋体" charset="-122"/>
              </a:rPr>
              <a:t>debug </a:t>
            </a:r>
            <a:r>
              <a:rPr lang="zh-CN" altLang="en-US" smtClean="0">
                <a:ea typeface="宋体" charset="-122"/>
              </a:rPr>
              <a:t>一下</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ReadOnlyBuffer {</a:t>
            </a:r>
            <a:endParaRPr lang="en-US" altLang="zh-CN" smtClean="0">
              <a:ea typeface="宋体" charset="-122"/>
            </a:endParaRPr>
          </a:p>
          <a:p>
            <a:pPr eaLnBrk="1" hangingPunct="1"/>
            <a:r>
              <a:rPr lang="en-US" altLang="zh-CN" smtClean="0">
                <a:ea typeface="宋体" charset="-122"/>
              </a:rPr>
              <a:t>    public static void main(String[] args)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 = ByteBuffer.allocate(10);</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for (int i=0;i&lt;10;i++){</a:t>
            </a:r>
            <a:endParaRPr lang="en-US" altLang="zh-CN" smtClean="0">
              <a:ea typeface="宋体" charset="-122"/>
            </a:endParaRPr>
          </a:p>
          <a:p>
            <a:pPr eaLnBrk="1" hangingPunct="1"/>
            <a:r>
              <a:rPr lang="en-US" altLang="zh-CN" smtClean="0">
                <a:ea typeface="宋体" charset="-122"/>
              </a:rPr>
              <a:t>            byteBuffer.put((byte) i);</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byteBuffer.flip();</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onlyReadBuffer=byteBuffer.asReadOnlyBuffer();</a:t>
            </a:r>
            <a:endParaRPr lang="en-US" altLang="zh-CN" smtClean="0">
              <a:ea typeface="宋体" charset="-122"/>
            </a:endParaRPr>
          </a:p>
          <a:p>
            <a:pPr eaLnBrk="1" hangingPunct="1"/>
            <a:r>
              <a:rPr lang="en-US" altLang="zh-CN" smtClean="0">
                <a:ea typeface="宋体" charset="-122"/>
              </a:rPr>
              <a:t>        System.out.println(onlyReadBuffer.getClass());</a:t>
            </a:r>
            <a:endParaRPr lang="en-US" altLang="zh-CN" smtClean="0">
              <a:ea typeface="宋体" charset="-122"/>
            </a:endParaRPr>
          </a:p>
          <a:p>
            <a:pPr eaLnBrk="1" hangingPunct="1"/>
            <a:r>
              <a:rPr lang="en-US" altLang="zh-CN" smtClean="0">
                <a:ea typeface="宋体" charset="-122"/>
              </a:rPr>
              <a:t>        while (onlyReadBuffer.hasRemaining()){</a:t>
            </a:r>
            <a:endParaRPr lang="en-US" altLang="zh-CN" smtClean="0">
              <a:ea typeface="宋体" charset="-122"/>
            </a:endParaRPr>
          </a:p>
          <a:p>
            <a:pPr eaLnBrk="1" hangingPunct="1"/>
            <a:r>
              <a:rPr lang="en-US" altLang="zh-CN" smtClean="0">
                <a:ea typeface="宋体" charset="-122"/>
              </a:rPr>
              <a:t>            System.out.println(onlyReadBuffer.get());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onlyReadBuffer.put((byte) 10);// ReadOnlyBufferException</a:t>
            </a:r>
            <a:r>
              <a:rPr lang="zh-CN" altLang="en-US" smtClean="0">
                <a:ea typeface="宋体" charset="-122"/>
              </a:rPr>
              <a:t>打开这句，就会抛出异常</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3.</a:t>
            </a:r>
            <a:r>
              <a:rPr lang="zh-CN" altLang="en-US" smtClean="0">
                <a:ea typeface="宋体" charset="-122"/>
              </a:rPr>
              <a:t>的代码</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java.io.FileNotFoundException;</a:t>
            </a:r>
            <a:endParaRPr lang="en-US" altLang="zh-CN" smtClean="0">
              <a:ea typeface="宋体" charset="-122"/>
            </a:endParaRPr>
          </a:p>
          <a:p>
            <a:pPr eaLnBrk="1" hangingPunct="1"/>
            <a:r>
              <a:rPr lang="en-US" altLang="zh-CN" smtClean="0">
                <a:ea typeface="宋体" charset="-122"/>
              </a:rPr>
              <a:t>import java.io.RandomAccessFile;</a:t>
            </a:r>
            <a:endParaRPr lang="en-US" altLang="zh-CN" smtClean="0">
              <a:ea typeface="宋体" charset="-122"/>
            </a:endParaRPr>
          </a:p>
          <a:p>
            <a:pPr eaLnBrk="1" hangingPunct="1"/>
            <a:r>
              <a:rPr lang="en-US" altLang="zh-CN" smtClean="0">
                <a:ea typeface="宋体" charset="-122"/>
              </a:rPr>
              <a:t>import java.nio.MappedByteBuffer;</a:t>
            </a:r>
            <a:endParaRPr lang="en-US" altLang="zh-CN" smtClean="0">
              <a:ea typeface="宋体" charset="-122"/>
            </a:endParaRPr>
          </a:p>
          <a:p>
            <a:pPr eaLnBrk="1" hangingPunct="1"/>
            <a:r>
              <a:rPr lang="en-US" altLang="zh-CN" smtClean="0">
                <a:ea typeface="宋体" charset="-122"/>
              </a:rPr>
              <a:t>import java.nio.channels.FileChannel;</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MappedByteBuffer</a:t>
            </a:r>
            <a:r>
              <a:rPr lang="zh-CN" altLang="en-US" smtClean="0">
                <a:ea typeface="宋体" charset="-122"/>
              </a:rPr>
              <a:t>作用：可以让文件直接在内存（堆外的内存）中进行修改，而操作系统不需要拷贝一次，有点像</a:t>
            </a:r>
            <a:r>
              <a:rPr lang="en-US" altLang="zh-CN" smtClean="0">
                <a:ea typeface="宋体" charset="-122"/>
              </a:rPr>
              <a:t>DirectByteBuffer</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实际上</a:t>
            </a:r>
            <a:r>
              <a:rPr lang="en-US" altLang="zh-CN" smtClean="0">
                <a:ea typeface="宋体" charset="-122"/>
              </a:rPr>
              <a:t>DirectByteBuffer</a:t>
            </a:r>
            <a:r>
              <a:rPr lang="zh-CN" altLang="en-US" smtClean="0">
                <a:ea typeface="宋体" charset="-122"/>
              </a:rPr>
              <a:t>也是</a:t>
            </a:r>
            <a:r>
              <a:rPr lang="en-US" altLang="zh-CN" smtClean="0">
                <a:ea typeface="宋体" charset="-122"/>
              </a:rPr>
              <a:t>MappedByteBuffer</a:t>
            </a:r>
            <a:r>
              <a:rPr lang="zh-CN" altLang="en-US" smtClean="0">
                <a:ea typeface="宋体" charset="-122"/>
              </a:rPr>
              <a:t>作用的子类。</a:t>
            </a:r>
            <a:endParaRPr lang="zh-CN" altLang="en-US" smtClean="0">
              <a:ea typeface="宋体" charset="-122"/>
            </a:endParaRPr>
          </a:p>
          <a:p>
            <a:pPr eaLnBrk="1" hangingPunct="1"/>
            <a:r>
              <a:rPr lang="zh-CN" altLang="en-US" smtClean="0">
                <a:ea typeface="宋体" charset="-122"/>
              </a:rPr>
              <a:t> *</a:t>
            </a:r>
            <a:endParaRPr lang="zh-CN" altLang="en-US" smtClean="0">
              <a:ea typeface="宋体" charset="-122"/>
            </a:endParaRPr>
          </a:p>
          <a:p>
            <a:pPr eaLnBrk="1" hangingPunct="1"/>
            <a:r>
              <a:rPr lang="zh-CN" altLang="en-US" smtClean="0">
                <a:ea typeface="宋体" charset="-122"/>
              </a:rPr>
              <a:t> * 注意：执行完代码后，</a:t>
            </a:r>
            <a:r>
              <a:rPr lang="en-US" altLang="zh-CN" smtClean="0">
                <a:ea typeface="宋体" charset="-122"/>
              </a:rPr>
              <a:t>IDEA</a:t>
            </a:r>
            <a:r>
              <a:rPr lang="zh-CN" altLang="en-US" smtClean="0">
                <a:ea typeface="宋体" charset="-122"/>
              </a:rPr>
              <a:t>的文件并没有及时改变，但是如果我们在外面打开文件，他的确是发生改变的。</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a:t>
            </a:r>
            <a:r>
              <a:rPr lang="zh-CN" altLang="en-US" smtClean="0">
                <a:ea typeface="宋体" charset="-122"/>
              </a:rPr>
              <a:t>右键 </a:t>
            </a:r>
            <a:r>
              <a:rPr lang="en-US" altLang="zh-CN" smtClean="0">
                <a:ea typeface="宋体" charset="-122"/>
              </a:rPr>
              <a:t>show in ex... </a:t>
            </a:r>
            <a:r>
              <a:rPr lang="zh-CN" altLang="en-US" smtClean="0">
                <a:ea typeface="宋体" charset="-122"/>
              </a:rPr>
              <a:t>在打开文件即可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public class MappedByteBufferTest {</a:t>
            </a:r>
            <a:endParaRPr lang="en-US" altLang="zh-CN" smtClean="0">
              <a:ea typeface="宋体" charset="-122"/>
            </a:endParaRPr>
          </a:p>
          <a:p>
            <a:pPr eaLnBrk="1" hangingPunct="1"/>
            <a:r>
              <a:rPr lang="en-US" altLang="zh-CN" smtClean="0">
                <a:ea typeface="宋体" charset="-122"/>
              </a:rPr>
              <a:t>    public static void main(String[] args) throws Exception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RandomAccessFile randomAccess = new RandomAccessFile("1.txt", "rw");</a:t>
            </a:r>
            <a:endParaRPr lang="en-US" altLang="zh-CN" smtClean="0">
              <a:ea typeface="宋体" charset="-122"/>
            </a:endParaRPr>
          </a:p>
          <a:p>
            <a:pPr eaLnBrk="1" hangingPunct="1"/>
            <a:r>
              <a:rPr lang="en-US" altLang="zh-CN" smtClean="0">
                <a:ea typeface="宋体" charset="-122"/>
              </a:rPr>
              <a:t>        FileChannel fileChannel = randomAccess.getChannel();</a:t>
            </a:r>
            <a:endParaRPr lang="en-US" altLang="zh-CN" smtClean="0">
              <a:ea typeface="宋体" charset="-122"/>
            </a:endParaRPr>
          </a:p>
          <a:p>
            <a:pPr eaLnBrk="1" hangingPunct="1"/>
            <a:r>
              <a:rPr lang="en-US" altLang="zh-CN" smtClean="0">
                <a:ea typeface="宋体" charset="-122"/>
              </a:rPr>
              <a:t>        //0-4</a:t>
            </a:r>
            <a:r>
              <a:rPr lang="zh-CN" altLang="en-US" smtClean="0">
                <a:ea typeface="宋体" charset="-122"/>
              </a:rPr>
              <a:t>范围内容可以直接在内存操作 </a:t>
            </a:r>
            <a:r>
              <a:rPr lang="en-US" altLang="zh-CN" smtClean="0">
                <a:ea typeface="宋体" charset="-122"/>
              </a:rPr>
              <a:t>[</a:t>
            </a:r>
            <a:r>
              <a:rPr lang="zh-CN" altLang="en-US" smtClean="0">
                <a:ea typeface="宋体" charset="-122"/>
              </a:rPr>
              <a:t>即五个字节位置</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第一个参数是 模式， 我们使用的读写模式</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2</a:t>
            </a:r>
            <a:r>
              <a:rPr lang="zh-CN" altLang="en-US" smtClean="0">
                <a:ea typeface="宋体" charset="-122"/>
              </a:rPr>
              <a:t>个参数是  是起始位置</a:t>
            </a:r>
            <a:endParaRPr lang="zh-CN" altLang="en-US" smtClean="0">
              <a:ea typeface="宋体" charset="-122"/>
            </a:endParaRPr>
          </a:p>
          <a:p>
            <a:pPr eaLnBrk="1" hangingPunct="1"/>
            <a:r>
              <a:rPr lang="zh-CN" altLang="en-US" smtClean="0">
                <a:ea typeface="宋体" charset="-122"/>
              </a:rPr>
              <a:t>         * 第</a:t>
            </a:r>
            <a:r>
              <a:rPr lang="en-US" altLang="zh-CN" smtClean="0">
                <a:ea typeface="宋体" charset="-122"/>
              </a:rPr>
              <a:t>3</a:t>
            </a:r>
            <a:r>
              <a:rPr lang="zh-CN" altLang="en-US" smtClean="0">
                <a:ea typeface="宋体" charset="-122"/>
              </a:rPr>
              <a:t>个参数是  是映射到内存的大小</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        MappedByteBuffer mappedByteBuffer = fileChannel.map(FileChannel.MapMode.READ_WRITE, 0, 5);</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r>
              <a:rPr lang="zh-CN" altLang="en-US" smtClean="0">
                <a:ea typeface="宋体" charset="-122"/>
              </a:rPr>
              <a:t>这里我们就直接在内存操作，就可以修改文件</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mappedByteBuffer.put(0, (byte) 'o');//</a:t>
            </a:r>
            <a:r>
              <a:rPr lang="zh-CN" altLang="en-US" smtClean="0">
                <a:ea typeface="宋体" charset="-122"/>
              </a:rPr>
              <a:t>修改第一个位置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mappedByteBuffer.put(1, (byte) 'p');//</a:t>
            </a:r>
            <a:r>
              <a:rPr lang="zh-CN" altLang="en-US" smtClean="0">
                <a:ea typeface="宋体" charset="-122"/>
              </a:rPr>
              <a:t>修改第</a:t>
            </a:r>
            <a:r>
              <a:rPr lang="en-US" altLang="zh-CN" smtClean="0">
                <a:ea typeface="宋体" charset="-122"/>
              </a:rPr>
              <a:t>2</a:t>
            </a:r>
            <a:r>
              <a:rPr lang="zh-CN" altLang="en-US" smtClean="0">
                <a:ea typeface="宋体" charset="-122"/>
              </a:rPr>
              <a:t>个位置</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r>
              <a:rPr lang="zh-CN" altLang="en-US" smtClean="0">
                <a:ea typeface="宋体" charset="-122"/>
              </a:rPr>
              <a:t>修改第</a:t>
            </a:r>
            <a:r>
              <a:rPr lang="en-US" altLang="zh-CN" smtClean="0">
                <a:ea typeface="宋体" charset="-122"/>
              </a:rPr>
              <a:t>11</a:t>
            </a:r>
            <a:r>
              <a:rPr lang="zh-CN" altLang="en-US" smtClean="0">
                <a:ea typeface="宋体" charset="-122"/>
              </a:rPr>
              <a:t>个位置</a:t>
            </a:r>
            <a:r>
              <a:rPr lang="en-US" altLang="zh-CN" smtClean="0">
                <a:ea typeface="宋体" charset="-122"/>
              </a:rPr>
              <a:t>, </a:t>
            </a:r>
            <a:r>
              <a:rPr lang="zh-CN" altLang="en-US" smtClean="0">
                <a:ea typeface="宋体" charset="-122"/>
              </a:rPr>
              <a:t>抛出 </a:t>
            </a:r>
            <a:r>
              <a:rPr lang="en-US" altLang="zh-CN" smtClean="0">
                <a:ea typeface="宋体" charset="-122"/>
              </a:rPr>
              <a:t>IndexOutOfBoundsException</a:t>
            </a:r>
            <a:r>
              <a:rPr lang="zh-CN" altLang="en-US" smtClean="0">
                <a:ea typeface="宋体" charset="-122"/>
              </a:rPr>
              <a:t>，需要将 </a:t>
            </a:r>
            <a:r>
              <a:rPr lang="en-US" altLang="zh-CN" smtClean="0">
                <a:ea typeface="宋体" charset="-122"/>
              </a:rPr>
              <a:t>0,5 </a:t>
            </a:r>
            <a:r>
              <a:rPr lang="zh-CN" altLang="en-US" smtClean="0">
                <a:ea typeface="宋体" charset="-122"/>
              </a:rPr>
              <a:t>改成 </a:t>
            </a:r>
            <a:r>
              <a:rPr lang="en-US" altLang="zh-CN" smtClean="0">
                <a:ea typeface="宋体" charset="-122"/>
              </a:rPr>
              <a:t>0,11 </a:t>
            </a:r>
            <a:r>
              <a:rPr lang="zh-CN" altLang="en-US" smtClean="0">
                <a:ea typeface="宋体" charset="-122"/>
              </a:rPr>
              <a:t>而不是 </a:t>
            </a:r>
            <a:r>
              <a:rPr lang="en-US" altLang="zh-CN" smtClean="0">
                <a:ea typeface="宋体" charset="-122"/>
              </a:rPr>
              <a:t>0,10</a:t>
            </a:r>
            <a:endParaRPr lang="en-US" altLang="zh-CN" smtClean="0">
              <a:ea typeface="宋体" charset="-122"/>
            </a:endParaRPr>
          </a:p>
          <a:p>
            <a:pPr eaLnBrk="1" hangingPunct="1"/>
            <a:r>
              <a:rPr lang="en-US" altLang="zh-CN" smtClean="0">
                <a:ea typeface="宋体" charset="-122"/>
              </a:rPr>
              <a:t>        //mappedByteBuffer.put(10, (byte) 'x');</a:t>
            </a:r>
            <a:endParaRPr lang="en-US" altLang="zh-CN" smtClean="0">
              <a:ea typeface="宋体" charset="-122"/>
            </a:endParaRPr>
          </a:p>
          <a:p>
            <a:pPr eaLnBrk="1" hangingPunct="1"/>
            <a:r>
              <a:rPr lang="en-US" altLang="zh-CN" smtClean="0">
                <a:ea typeface="宋体" charset="-122"/>
              </a:rPr>
              <a:t>        randomAccess.close();</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4.</a:t>
            </a:r>
            <a:r>
              <a:rPr lang="zh-CN" altLang="en-US" smtClean="0">
                <a:ea typeface="宋体" charset="-122"/>
              </a:rPr>
              <a:t>的案例</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package atguigu.nio.basic;</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import java.io.IOException;</a:t>
            </a:r>
            <a:endParaRPr lang="en-US" altLang="zh-CN" smtClean="0">
              <a:ea typeface="宋体" charset="-122"/>
            </a:endParaRPr>
          </a:p>
          <a:p>
            <a:pPr eaLnBrk="1" hangingPunct="1"/>
            <a:r>
              <a:rPr lang="en-US" altLang="zh-CN" smtClean="0">
                <a:ea typeface="宋体" charset="-122"/>
              </a:rPr>
              <a:t>import java.net.InetSocketAddress;</a:t>
            </a:r>
            <a:endParaRPr lang="en-US" altLang="zh-CN" smtClean="0">
              <a:ea typeface="宋体" charset="-122"/>
            </a:endParaRPr>
          </a:p>
          <a:p>
            <a:pPr eaLnBrk="1" hangingPunct="1"/>
            <a:r>
              <a:rPr lang="en-US" altLang="zh-CN" smtClean="0">
                <a:ea typeface="宋体" charset="-122"/>
              </a:rPr>
              <a:t>import java.nio.ByteBuffer;</a:t>
            </a:r>
            <a:endParaRPr lang="en-US" altLang="zh-CN" smtClean="0">
              <a:ea typeface="宋体" charset="-122"/>
            </a:endParaRPr>
          </a:p>
          <a:p>
            <a:pPr eaLnBrk="1" hangingPunct="1"/>
            <a:r>
              <a:rPr lang="en-US" altLang="zh-CN" smtClean="0">
                <a:ea typeface="宋体" charset="-122"/>
              </a:rPr>
              <a:t>import java.nio.channels.ServerSocketChannel;</a:t>
            </a:r>
            <a:endParaRPr lang="en-US" altLang="zh-CN" smtClean="0">
              <a:ea typeface="宋体" charset="-122"/>
            </a:endParaRPr>
          </a:p>
          <a:p>
            <a:pPr eaLnBrk="1" hangingPunct="1"/>
            <a:r>
              <a:rPr lang="en-US" altLang="zh-CN" smtClean="0">
                <a:ea typeface="宋体" charset="-122"/>
              </a:rPr>
              <a:t>import java.nio.channels.SocketChannel;</a:t>
            </a:r>
            <a:endParaRPr lang="en-US" altLang="zh-CN" smtClean="0">
              <a:ea typeface="宋体" charset="-122"/>
            </a:endParaRPr>
          </a:p>
          <a:p>
            <a:pPr eaLnBrk="1" hangingPunct="1"/>
            <a:r>
              <a:rPr lang="en-US" altLang="zh-CN" smtClean="0">
                <a:ea typeface="宋体" charset="-122"/>
              </a:rPr>
              <a:t>import java.util.Arrays;</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Scattering:</a:t>
            </a:r>
            <a:r>
              <a:rPr lang="zh-CN" altLang="en-US" smtClean="0">
                <a:ea typeface="宋体" charset="-122"/>
              </a:rPr>
              <a:t>在将数据写入到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数组，依次写入，一个</a:t>
            </a:r>
            <a:r>
              <a:rPr lang="en-US" altLang="zh-CN" smtClean="0">
                <a:ea typeface="宋体" charset="-122"/>
              </a:rPr>
              <a:t>buffer</a:t>
            </a:r>
            <a:r>
              <a:rPr lang="zh-CN" altLang="en-US" smtClean="0">
                <a:ea typeface="宋体" charset="-122"/>
              </a:rPr>
              <a:t>满了就写下一个。</a:t>
            </a:r>
            <a:endParaRPr lang="zh-CN" altLang="en-US" smtClean="0">
              <a:ea typeface="宋体" charset="-122"/>
            </a:endParaRPr>
          </a:p>
          <a:p>
            <a:pPr eaLnBrk="1" hangingPunct="1"/>
            <a:r>
              <a:rPr lang="zh-CN" altLang="en-US" smtClean="0">
                <a:ea typeface="宋体" charset="-122"/>
              </a:rPr>
              <a:t> * </a:t>
            </a:r>
            <a:r>
              <a:rPr lang="en-US" altLang="zh-CN" smtClean="0">
                <a:ea typeface="宋体" charset="-122"/>
              </a:rPr>
              <a:t>Gatering</a:t>
            </a:r>
            <a:r>
              <a:rPr lang="zh-CN" altLang="en-US" smtClean="0">
                <a:ea typeface="宋体" charset="-122"/>
              </a:rPr>
              <a:t>：在将数据读出到</a:t>
            </a:r>
            <a:r>
              <a:rPr lang="en-US" altLang="zh-CN" smtClean="0">
                <a:ea typeface="宋体" charset="-122"/>
              </a:rPr>
              <a:t>buffer</a:t>
            </a:r>
            <a:r>
              <a:rPr lang="zh-CN" altLang="en-US" smtClean="0">
                <a:ea typeface="宋体" charset="-122"/>
              </a:rPr>
              <a:t>中时，可以采用</a:t>
            </a:r>
            <a:r>
              <a:rPr lang="en-US" altLang="zh-CN" smtClean="0">
                <a:ea typeface="宋体" charset="-122"/>
              </a:rPr>
              <a:t>buffer</a:t>
            </a:r>
            <a:r>
              <a:rPr lang="zh-CN" altLang="en-US" smtClean="0">
                <a:ea typeface="宋体" charset="-122"/>
              </a:rPr>
              <a:t>数组，依次读入，一个</a:t>
            </a:r>
            <a:r>
              <a:rPr lang="en-US" altLang="zh-CN" smtClean="0">
                <a:ea typeface="宋体" charset="-122"/>
              </a:rPr>
              <a:t>buffer</a:t>
            </a:r>
            <a:r>
              <a:rPr lang="zh-CN" altLang="en-US" smtClean="0">
                <a:ea typeface="宋体" charset="-122"/>
              </a:rPr>
              <a:t>满了就读下一个。</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使用方式：打开</a:t>
            </a:r>
            <a:r>
              <a:rPr lang="en-US" altLang="zh-CN" smtClean="0">
                <a:ea typeface="宋体" charset="-122"/>
              </a:rPr>
              <a:t>cmd telnet locakhost 8899</a:t>
            </a:r>
            <a:r>
              <a:rPr lang="zh-CN" altLang="en-US" smtClean="0">
                <a:ea typeface="宋体" charset="-122"/>
              </a:rPr>
              <a:t>， 测试一次，就重新启动连接一次</a:t>
            </a:r>
            <a:r>
              <a:rPr lang="zh-CN" altLang="en-US" baseline="0" smtClean="0">
                <a:ea typeface="宋体" charset="-122"/>
              </a:rPr>
              <a:t> </a:t>
            </a:r>
            <a:r>
              <a:rPr lang="en-US" altLang="zh-CN" baseline="0" smtClean="0">
                <a:ea typeface="宋体" charset="-122"/>
              </a:rPr>
              <a:t>[</a:t>
            </a:r>
            <a:r>
              <a:rPr lang="zh-CN" altLang="en-US" baseline="0" smtClean="0">
                <a:ea typeface="宋体" charset="-122"/>
              </a:rPr>
              <a:t>不足</a:t>
            </a:r>
            <a:r>
              <a:rPr lang="en-US" altLang="zh-CN" baseline="0" smtClean="0">
                <a:ea typeface="宋体" charset="-122"/>
              </a:rPr>
              <a:t>8</a:t>
            </a:r>
            <a:r>
              <a:rPr lang="zh-CN" altLang="en-US" baseline="0" smtClean="0">
                <a:ea typeface="宋体" charset="-122"/>
              </a:rPr>
              <a:t>个，刚刚</a:t>
            </a:r>
            <a:r>
              <a:rPr lang="en-US" altLang="zh-CN" baseline="0" smtClean="0">
                <a:ea typeface="宋体" charset="-122"/>
              </a:rPr>
              <a:t>8</a:t>
            </a:r>
            <a:r>
              <a:rPr lang="zh-CN" altLang="en-US" baseline="0" smtClean="0">
                <a:ea typeface="宋体" charset="-122"/>
              </a:rPr>
              <a:t>个字符，超过</a:t>
            </a:r>
            <a:r>
              <a:rPr lang="en-US" altLang="zh-CN" baseline="0" smtClean="0">
                <a:ea typeface="宋体" charset="-122"/>
              </a:rPr>
              <a:t>8</a:t>
            </a:r>
            <a:r>
              <a:rPr lang="zh-CN" altLang="en-US" baseline="0" smtClean="0">
                <a:ea typeface="宋体" charset="-122"/>
              </a:rPr>
              <a:t>个</a:t>
            </a:r>
            <a:r>
              <a:rPr lang="en-US" altLang="zh-CN" baseline="0" smtClean="0">
                <a:ea typeface="宋体" charset="-122"/>
              </a:rPr>
              <a:t>,ck-39]</a:t>
            </a:r>
            <a:endParaRPr lang="en-US" altLang="zh-CN" smtClean="0">
              <a:ea typeface="宋体" charset="-122"/>
            </a:endParaRPr>
          </a:p>
          <a:p>
            <a:pPr eaLnBrk="1" hangingPunct="1"/>
            <a:r>
              <a:rPr lang="en-US" altLang="zh-CN" smtClean="0">
                <a:ea typeface="宋体" charset="-122"/>
              </a:rPr>
              <a:t> * </a:t>
            </a:r>
            <a:r>
              <a:rPr lang="zh-CN" altLang="en-US" smtClean="0">
                <a:ea typeface="宋体" charset="-122"/>
              </a:rPr>
              <a:t>连接后可以输入字符串了</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public class ScatteringAndGatherIngTest {</a:t>
            </a:r>
            <a:endParaRPr lang="en-US" altLang="zh-CN" smtClean="0">
              <a:ea typeface="宋体" charset="-122"/>
            </a:endParaRPr>
          </a:p>
          <a:p>
            <a:pPr eaLnBrk="1" hangingPunct="1"/>
            <a:r>
              <a:rPr lang="en-US" altLang="zh-CN" smtClean="0">
                <a:ea typeface="宋体" charset="-122"/>
              </a:rPr>
              <a:t>    public static void main(String[] args) throws IOException {</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ServerSocketChannel serverSocketChannel = ServerSocketChannel.open();</a:t>
            </a:r>
            <a:endParaRPr lang="en-US" altLang="zh-CN" smtClean="0">
              <a:ea typeface="宋体" charset="-122"/>
            </a:endParaRPr>
          </a:p>
          <a:p>
            <a:pPr eaLnBrk="1" hangingPunct="1"/>
            <a:r>
              <a:rPr lang="en-US" altLang="zh-CN" smtClean="0">
                <a:ea typeface="宋体" charset="-122"/>
              </a:rPr>
              <a:t>        InetSocketAddress address = new InetSocketAddress(7000);</a:t>
            </a:r>
            <a:endParaRPr lang="en-US" altLang="zh-CN" smtClean="0">
              <a:ea typeface="宋体" charset="-122"/>
            </a:endParaRPr>
          </a:p>
          <a:p>
            <a:pPr eaLnBrk="1" hangingPunct="1"/>
            <a:r>
              <a:rPr lang="en-US" altLang="zh-CN" smtClean="0">
                <a:ea typeface="宋体" charset="-122"/>
              </a:rPr>
              <a:t>        serverSocketChannel.socket().bind(address); //</a:t>
            </a:r>
            <a:r>
              <a:rPr lang="zh-CN" altLang="en-US" smtClean="0">
                <a:ea typeface="宋体" charset="-122"/>
              </a:rPr>
              <a:t>绑定将端口绑定到 </a:t>
            </a:r>
            <a:r>
              <a:rPr lang="en-US" altLang="zh-CN" smtClean="0">
                <a:ea typeface="宋体" charset="-122"/>
              </a:rPr>
              <a:t>scoket </a:t>
            </a:r>
            <a:r>
              <a:rPr lang="zh-CN" altLang="en-US" smtClean="0">
                <a:ea typeface="宋体" charset="-122"/>
              </a:rPr>
              <a:t>，并启动监听</a:t>
            </a:r>
            <a:endParaRPr lang="zh-CN" altLang="en-US" smtClean="0">
              <a:ea typeface="宋体" charset="-122"/>
            </a:endParaRPr>
          </a:p>
          <a:p>
            <a:pPr eaLnBrk="1" hangingPunct="1"/>
            <a:endParaRPr lang="zh-CN" altLang="en-US" smtClean="0">
              <a:ea typeface="宋体" charset="-122"/>
            </a:endParaRPr>
          </a:p>
          <a:p>
            <a:pPr eaLnBrk="1" hangingPunct="1"/>
            <a:r>
              <a:rPr lang="zh-CN" altLang="en-US" smtClean="0">
                <a:ea typeface="宋体" charset="-122"/>
              </a:rPr>
              <a:t>        </a:t>
            </a:r>
            <a:r>
              <a:rPr lang="en-US" altLang="zh-CN" smtClean="0">
                <a:ea typeface="宋体" charset="-122"/>
              </a:rPr>
              <a:t>int messageLength = 5 + 3;</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ByteBuffer[] byteBuffers = new ByteBuffer[2];</a:t>
            </a:r>
            <a:endParaRPr lang="en-US" altLang="zh-CN" smtClean="0">
              <a:ea typeface="宋体" charset="-122"/>
            </a:endParaRPr>
          </a:p>
          <a:p>
            <a:pPr eaLnBrk="1" hangingPunct="1"/>
            <a:r>
              <a:rPr lang="en-US" altLang="zh-CN" smtClean="0">
                <a:ea typeface="宋体" charset="-122"/>
              </a:rPr>
              <a:t>        byteBuffers[0] = ByteBuffer.allocate(5);</a:t>
            </a:r>
            <a:endParaRPr lang="en-US" altLang="zh-CN" smtClean="0">
              <a:ea typeface="宋体" charset="-122"/>
            </a:endParaRPr>
          </a:p>
          <a:p>
            <a:pPr eaLnBrk="1" hangingPunct="1"/>
            <a:r>
              <a:rPr lang="en-US" altLang="zh-CN" smtClean="0">
                <a:ea typeface="宋体" charset="-122"/>
              </a:rPr>
              <a:t>        byteBuffers[1] = ByteBuffer.allocate(3);</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SocketChannel socketChannel = serverSocketChannel.accept();</a:t>
            </a:r>
            <a:endParaRPr lang="en-US" altLang="zh-CN" smtClean="0">
              <a:ea typeface="宋体" charset="-122"/>
            </a:endParaRPr>
          </a:p>
          <a:p>
            <a:pPr eaLnBrk="1" hangingPunct="1"/>
            <a:r>
              <a:rPr lang="en-US" altLang="zh-CN" smtClean="0">
                <a:ea typeface="宋体" charset="-122"/>
              </a:rPr>
              <a:t>        while (true) {</a:t>
            </a:r>
            <a:endParaRPr lang="en-US" altLang="zh-CN" smtClean="0">
              <a:ea typeface="宋体" charset="-122"/>
            </a:endParaRPr>
          </a:p>
          <a:p>
            <a:pPr eaLnBrk="1" hangingPunct="1"/>
            <a:r>
              <a:rPr lang="en-US" altLang="zh-CN" smtClean="0">
                <a:ea typeface="宋体" charset="-122"/>
              </a:rPr>
              <a:t>            int byteRead = 0;</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接受客户端写入的的字符串</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while (byteRead &lt; messageLength) {</a:t>
            </a:r>
            <a:endParaRPr lang="en-US" altLang="zh-CN" smtClean="0">
              <a:ea typeface="宋体" charset="-122"/>
            </a:endParaRPr>
          </a:p>
          <a:p>
            <a:pPr eaLnBrk="1" hangingPunct="1"/>
            <a:r>
              <a:rPr lang="en-US" altLang="zh-CN" smtClean="0">
                <a:ea typeface="宋体" charset="-122"/>
              </a:rPr>
              <a:t>                long r = socketChannel.read(byteBuffers);</a:t>
            </a:r>
            <a:endParaRPr lang="en-US" altLang="zh-CN" smtClean="0">
              <a:ea typeface="宋体" charset="-122"/>
            </a:endParaRPr>
          </a:p>
          <a:p>
            <a:pPr eaLnBrk="1" hangingPunct="1"/>
            <a:r>
              <a:rPr lang="en-US" altLang="zh-CN" smtClean="0">
                <a:ea typeface="宋体" charset="-122"/>
              </a:rPr>
              <a:t>                byteRead += r;</a:t>
            </a:r>
            <a:endParaRPr lang="en-US" altLang="zh-CN" smtClean="0">
              <a:ea typeface="宋体" charset="-122"/>
            </a:endParaRPr>
          </a:p>
          <a:p>
            <a:pPr eaLnBrk="1" hangingPunct="1"/>
            <a:r>
              <a:rPr lang="en-US" altLang="zh-CN" smtClean="0">
                <a:ea typeface="宋体" charset="-122"/>
              </a:rPr>
              <a:t>                System.out.println("byteRead:" + byteRead);</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通过流打印</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Arrays.asList(byteBuffers).stream().</a:t>
            </a:r>
            <a:endParaRPr lang="en-US" altLang="zh-CN" smtClean="0">
              <a:ea typeface="宋体" charset="-122"/>
            </a:endParaRPr>
          </a:p>
          <a:p>
            <a:pPr eaLnBrk="1" hangingPunct="1"/>
            <a:r>
              <a:rPr lang="en-US" altLang="zh-CN" smtClean="0">
                <a:ea typeface="宋体" charset="-122"/>
              </a:rPr>
              <a:t>                        map(buffer -&gt; "postiton:" + buffer.position() + ",limit:" + buffer.limit()).</a:t>
            </a:r>
            <a:endParaRPr lang="en-US" altLang="zh-CN" smtClean="0">
              <a:ea typeface="宋体" charset="-122"/>
            </a:endParaRPr>
          </a:p>
          <a:p>
            <a:pPr eaLnBrk="1" hangingPunct="1"/>
            <a:r>
              <a:rPr lang="en-US" altLang="zh-CN" smtClean="0">
                <a:ea typeface="宋体" charset="-122"/>
              </a:rPr>
              <a:t>                        forEach(System.out::println);</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flip</a:t>
            </a:r>
            <a:r>
              <a:rPr lang="zh-CN" altLang="en-US" smtClean="0">
                <a:ea typeface="宋体" charset="-122"/>
              </a:rPr>
              <a:t>。</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buffer.flip();</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将数据读出回显到客户端</a:t>
            </a:r>
            <a:endParaRPr lang="zh-CN" altLang="en-US" smtClean="0">
              <a:ea typeface="宋体" charset="-122"/>
            </a:endParaRPr>
          </a:p>
          <a:p>
            <a:pPr eaLnBrk="1" hangingPunct="1"/>
            <a:r>
              <a:rPr lang="zh-CN" altLang="en-US" smtClean="0">
                <a:ea typeface="宋体" charset="-122"/>
              </a:rPr>
              <a:t>            </a:t>
            </a:r>
            <a:r>
              <a:rPr lang="en-US" altLang="zh-CN" smtClean="0">
                <a:ea typeface="宋体" charset="-122"/>
              </a:rPr>
              <a:t>long byteWrite = 0;</a:t>
            </a:r>
            <a:endParaRPr lang="en-US" altLang="zh-CN" smtClean="0">
              <a:ea typeface="宋体" charset="-122"/>
            </a:endParaRPr>
          </a:p>
          <a:p>
            <a:pPr eaLnBrk="1" hangingPunct="1"/>
            <a:r>
              <a:rPr lang="en-US" altLang="zh-CN" smtClean="0">
                <a:ea typeface="宋体" charset="-122"/>
              </a:rPr>
              <a:t>            while (byteWrite &lt; messageLength) {</a:t>
            </a:r>
            <a:endParaRPr lang="en-US" altLang="zh-CN" smtClean="0">
              <a:ea typeface="宋体" charset="-122"/>
            </a:endParaRPr>
          </a:p>
          <a:p>
            <a:pPr eaLnBrk="1" hangingPunct="1"/>
            <a:r>
              <a:rPr lang="en-US" altLang="zh-CN" smtClean="0">
                <a:ea typeface="宋体" charset="-122"/>
              </a:rPr>
              <a:t>                long r = socketChannel.write(byteBuffers);</a:t>
            </a:r>
            <a:endParaRPr lang="en-US" altLang="zh-CN" smtClean="0">
              <a:ea typeface="宋体" charset="-122"/>
            </a:endParaRPr>
          </a:p>
          <a:p>
            <a:pPr eaLnBrk="1" hangingPunct="1"/>
            <a:r>
              <a:rPr lang="en-US" altLang="zh-CN" smtClean="0">
                <a:ea typeface="宋体" charset="-122"/>
              </a:rPr>
              <a:t>                byteWrite += 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r>
              <a:rPr lang="zh-CN" altLang="en-US" smtClean="0">
                <a:ea typeface="宋体" charset="-122"/>
              </a:rPr>
              <a:t>将所有</a:t>
            </a:r>
            <a:r>
              <a:rPr lang="en-US" altLang="zh-CN" smtClean="0">
                <a:ea typeface="宋体" charset="-122"/>
              </a:rPr>
              <a:t>buffer</a:t>
            </a:r>
            <a:r>
              <a:rPr lang="zh-CN" altLang="en-US" smtClean="0">
                <a:ea typeface="宋体" charset="-122"/>
              </a:rPr>
              <a:t>都</a:t>
            </a:r>
            <a:r>
              <a:rPr lang="en-US" altLang="zh-CN" smtClean="0">
                <a:ea typeface="宋体" charset="-122"/>
              </a:rPr>
              <a:t>clear</a:t>
            </a:r>
            <a:endParaRPr lang="en-US" altLang="zh-CN" smtClean="0">
              <a:ea typeface="宋体" charset="-122"/>
            </a:endParaRPr>
          </a:p>
          <a:p>
            <a:pPr eaLnBrk="1" hangingPunct="1"/>
            <a:r>
              <a:rPr lang="en-US" altLang="zh-CN" smtClean="0">
                <a:ea typeface="宋体" charset="-122"/>
              </a:rPr>
              <a:t>            Arrays.asList(byteBuffers).</a:t>
            </a:r>
            <a:endParaRPr lang="en-US" altLang="zh-CN" smtClean="0">
              <a:ea typeface="宋体" charset="-122"/>
            </a:endParaRPr>
          </a:p>
          <a:p>
            <a:pPr eaLnBrk="1" hangingPunct="1"/>
            <a:r>
              <a:rPr lang="en-US" altLang="zh-CN" smtClean="0">
                <a:ea typeface="宋体" charset="-122"/>
              </a:rPr>
              <a:t>                    forEach(buffer -&gt; {</a:t>
            </a:r>
            <a:endParaRPr lang="en-US" altLang="zh-CN" smtClean="0">
              <a:ea typeface="宋体" charset="-122"/>
            </a:endParaRPr>
          </a:p>
          <a:p>
            <a:pPr eaLnBrk="1" hangingPunct="1"/>
            <a:r>
              <a:rPr lang="en-US" altLang="zh-CN" smtClean="0">
                <a:ea typeface="宋体" charset="-122"/>
              </a:rPr>
              <a:t>                        buffer.clear();</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System.out.println("byteRead:" + byteRead + ",byteWrite:" + byteWrite + ",messageLength:" + messageLength);</a:t>
            </a:r>
            <a:endParaRPr lang="en-US" altLang="zh-CN" smtClean="0">
              <a:ea typeface="宋体" charset="-122"/>
            </a:endParaRPr>
          </a:p>
          <a:p>
            <a:pPr eaLnBrk="1" hangingPunct="1"/>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    }</a:t>
            </a:r>
            <a:endParaRPr lang="en-US" altLang="zh-CN" smtClean="0">
              <a:ea typeface="宋体" charset="-122"/>
            </a:endParaRPr>
          </a:p>
          <a:p>
            <a:pPr eaLnBrk="1" hangingPunct="1"/>
            <a:r>
              <a:rPr lang="en-US" altLang="zh-CN"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endParaRPr lang="en-US" altLang="zh-CN" smtClean="0">
              <a:ea typeface="宋体" charset="-122"/>
            </a:endParaRPr>
          </a:p>
          <a:p>
            <a:pPr marL="228600" indent="-228600" eaLnBrk="1" hangingPunct="1">
              <a:buAutoNum type="arabicParenR"/>
            </a:pPr>
            <a:r>
              <a:rPr lang="en-US" altLang="zh-CN" smtClean="0">
                <a:ea typeface="宋体" charset="-122"/>
              </a:rPr>
              <a:t>Socket </a:t>
            </a:r>
            <a:r>
              <a:rPr lang="zh-CN" altLang="en-US" smtClean="0">
                <a:ea typeface="宋体" charset="-122"/>
              </a:rPr>
              <a:t>是在</a:t>
            </a:r>
            <a:r>
              <a:rPr lang="en-US" altLang="zh-CN" smtClean="0">
                <a:ea typeface="宋体" charset="-122"/>
              </a:rPr>
              <a:t>Client</a:t>
            </a:r>
            <a:r>
              <a:rPr lang="zh-CN" altLang="en-US" smtClean="0">
                <a:ea typeface="宋体" charset="-122"/>
              </a:rPr>
              <a:t>端</a:t>
            </a:r>
            <a:endParaRPr lang="en-US" altLang="zh-CN" smtClean="0">
              <a:ea typeface="宋体" charset="-122"/>
            </a:endParaRPr>
          </a:p>
          <a:p>
            <a:pPr marL="228600" indent="-228600" eaLnBrk="1" hangingPunct="1">
              <a:buAutoNum type="arabicParenR"/>
            </a:pPr>
            <a:r>
              <a:rPr lang="en-US" altLang="zh-CN" smtClean="0">
                <a:ea typeface="宋体" charset="-122"/>
              </a:rPr>
              <a:t>Selector</a:t>
            </a:r>
            <a:r>
              <a:rPr lang="en-US" altLang="zh-CN" baseline="0" smtClean="0">
                <a:ea typeface="宋体" charset="-122"/>
              </a:rPr>
              <a:t> </a:t>
            </a:r>
            <a:r>
              <a:rPr lang="zh-CN" altLang="en-US" baseline="0" smtClean="0">
                <a:ea typeface="宋体" charset="-122"/>
              </a:rPr>
              <a:t>和 </a:t>
            </a:r>
            <a:r>
              <a:rPr lang="en-US" altLang="zh-CN" baseline="0" smtClean="0">
                <a:ea typeface="宋体" charset="-122"/>
              </a:rPr>
              <a:t>Thread </a:t>
            </a:r>
            <a:r>
              <a:rPr lang="zh-CN" altLang="en-US" baseline="0" smtClean="0">
                <a:ea typeface="宋体" charset="-122"/>
              </a:rPr>
              <a:t>在服务器端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删除这个图，给学生画出来，学生理解会更加到位</a:t>
            </a:r>
            <a:r>
              <a:rPr lang="en-US" altLang="zh-CN" smtClean="0">
                <a:ea typeface="宋体" charset="-122"/>
              </a:rPr>
              <a:t>, , </a:t>
            </a:r>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charset="-122"/>
              </a:rPr>
              <a:t>这里的图更加详细</a:t>
            </a:r>
            <a:r>
              <a:rPr lang="en-US" altLang="zh-CN" sz="1200" b="1" baseline="0" smtClean="0">
                <a:ea typeface="宋体" charset="-122"/>
              </a:rPr>
              <a:t>.</a:t>
            </a:r>
            <a:endParaRPr lang="en-US" altLang="zh-CN" smtClean="0">
              <a:ea typeface="宋体" charset="-122"/>
            </a:endParaRPr>
          </a:p>
          <a:p>
            <a:pPr eaLnBrk="1" hangingPunct="1"/>
            <a:endParaRPr lang="en-US" altLang="zh-CN" smtClean="0">
              <a:ea typeface="宋体" charset="-122"/>
            </a:endParaRPr>
          </a:p>
          <a:p>
            <a:pPr eaLnBrk="1" hangingPunct="1"/>
            <a:r>
              <a:rPr lang="zh-CN" altLang="en-US" smtClean="0">
                <a:ea typeface="宋体" charset="-122"/>
              </a:rPr>
              <a:t>对这个图的理解和说明，看</a:t>
            </a:r>
            <a:r>
              <a:rPr lang="en-US" altLang="zh-CN" smtClean="0">
                <a:ea typeface="宋体" charset="-122"/>
              </a:rPr>
              <a:t>PPT</a:t>
            </a:r>
            <a:r>
              <a:rPr lang="en-US" altLang="zh-CN" baseline="0" smtClean="0">
                <a:ea typeface="宋体" charset="-122"/>
              </a:rPr>
              <a:t> </a:t>
            </a:r>
            <a:r>
              <a:rPr lang="zh-CN" altLang="en-US" baseline="0" smtClean="0">
                <a:ea typeface="宋体" charset="-122"/>
              </a:rPr>
              <a:t>的 说明</a:t>
            </a:r>
            <a:r>
              <a:rPr lang="en-US" altLang="zh-CN" baseline="0" smtClean="0">
                <a:ea typeface="宋体" charset="-122"/>
              </a:rPr>
              <a:t>.zip</a:t>
            </a:r>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en-US" altLang="zh-CN" baseline="0" smtClean="0">
                <a:ea typeface="宋体" charset="-122"/>
              </a:rPr>
              <a:t> </a:t>
            </a:r>
            <a:r>
              <a:rPr lang="zh-CN" altLang="en-US" baseline="0" smtClean="0">
                <a:ea typeface="宋体"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charset="-122"/>
              </a:rPr>
              <a:t>//</a:t>
            </a:r>
            <a:r>
              <a:rPr lang="zh-CN" altLang="en-US" sz="1200" smtClean="0">
                <a:ea typeface="宋体" charset="-122"/>
              </a:rPr>
              <a:t>其中的注释还是不错的</a:t>
            </a:r>
            <a:r>
              <a:rPr lang="en-US" altLang="zh-CN" sz="1200" smtClean="0">
                <a:ea typeface="宋体" charset="-122"/>
              </a:rPr>
              <a:t>,</a:t>
            </a:r>
            <a:r>
              <a:rPr lang="zh-CN" altLang="en-US" sz="1200" smtClean="0">
                <a:ea typeface="宋体" charset="-122"/>
              </a:rPr>
              <a:t>可以参考的</a:t>
            </a:r>
            <a:r>
              <a:rPr lang="en-US" altLang="zh-CN" sz="1200" smtClean="0">
                <a:ea typeface="宋体" charset="-122"/>
              </a:rPr>
              <a:t>, </a:t>
            </a:r>
            <a:r>
              <a:rPr lang="zh-CN" altLang="en-US" sz="1200" smtClean="0">
                <a:ea typeface="宋体" charset="-122"/>
              </a:rPr>
              <a:t>兄弟</a:t>
            </a:r>
            <a:endParaRPr lang="en-US" altLang="zh-CN" sz="1200" smtClean="0">
              <a:ea typeface="宋体" charset="-122"/>
            </a:endParaRPr>
          </a:p>
          <a:p>
            <a:pPr marL="0" indent="0" eaLnBrk="1" hangingPunct="1">
              <a:buNone/>
            </a:pPr>
            <a:endParaRPr lang="en-US" altLang="zh-CN" sz="1200"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java.net.ServerSocket;</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java.nio.channels.spi.SelectorProvider;</a:t>
            </a:r>
            <a:endParaRPr lang="en-US" altLang="zh-CN" smtClean="0">
              <a:ea typeface="宋体" charset="-122"/>
            </a:endParaRPr>
          </a:p>
          <a:p>
            <a:pPr marL="0" indent="0" eaLnBrk="1" hangingPunct="1">
              <a:buNone/>
            </a:pPr>
            <a:r>
              <a:rPr lang="en-US" altLang="zh-CN" smtClean="0">
                <a:ea typeface="宋体" charset="-122"/>
              </a:rPr>
              <a:t>import java.util.Iterator;</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SelectorTest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查看源码</a:t>
            </a:r>
            <a:r>
              <a:rPr lang="en-US" altLang="zh-CN" smtClean="0">
                <a:ea typeface="宋体" charset="-122"/>
              </a:rPr>
              <a:t>selector</a:t>
            </a:r>
            <a:r>
              <a:rPr lang="zh-CN" altLang="en-US" smtClean="0">
                <a:ea typeface="宋体" charset="-122"/>
              </a:rPr>
              <a:t>不能被</a:t>
            </a:r>
            <a:r>
              <a:rPr lang="en-US" altLang="zh-CN" smtClean="0">
                <a:ea typeface="宋体" charset="-122"/>
              </a:rPr>
              <a:t>new</a:t>
            </a:r>
            <a:r>
              <a:rPr lang="zh-CN" altLang="en-US" smtClean="0">
                <a:ea typeface="宋体" charset="-122"/>
              </a:rPr>
              <a:t>出来，他是抽象类。实现了</a:t>
            </a:r>
            <a:r>
              <a:rPr lang="en-US" altLang="zh-CN" smtClean="0">
                <a:ea typeface="宋体" charset="-122"/>
              </a:rPr>
              <a:t>Closeable</a:t>
            </a:r>
            <a:r>
              <a:rPr lang="zh-CN" altLang="en-US" smtClean="0">
                <a:ea typeface="宋体" charset="-122"/>
              </a:rPr>
              <a:t>，会自动</a:t>
            </a:r>
            <a:r>
              <a:rPr lang="en-US" altLang="zh-CN" smtClean="0">
                <a:ea typeface="宋体" charset="-122"/>
              </a:rPr>
              <a:t>close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一般都采用</a:t>
            </a:r>
            <a:r>
              <a:rPr lang="en-US" altLang="zh-CN" smtClean="0">
                <a:ea typeface="宋体" charset="-122"/>
              </a:rPr>
              <a:t>open</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解释：</a:t>
            </a:r>
            <a:r>
              <a:rPr lang="en-US" altLang="zh-CN" smtClean="0">
                <a:ea typeface="宋体" charset="-122"/>
              </a:rPr>
              <a:t>Selector(</a:t>
            </a:r>
            <a:r>
              <a:rPr lang="zh-CN" altLang="en-US" smtClean="0">
                <a:ea typeface="宋体" charset="-122"/>
              </a:rPr>
              <a:t>选择器</a:t>
            </a:r>
            <a:r>
              <a:rPr lang="en-US" altLang="zh-CN" smtClean="0">
                <a:ea typeface="宋体" charset="-122"/>
              </a:rPr>
              <a:t>)</a:t>
            </a:r>
            <a:r>
              <a:rPr lang="zh-CN" altLang="en-US" smtClean="0">
                <a:ea typeface="宋体" charset="-122"/>
              </a:rPr>
              <a:t>是</a:t>
            </a:r>
            <a:r>
              <a:rPr lang="en-US" altLang="zh-CN" smtClean="0">
                <a:ea typeface="宋体" charset="-122"/>
              </a:rPr>
              <a:t>Java NIO</a:t>
            </a:r>
            <a:r>
              <a:rPr lang="zh-CN" altLang="en-US" smtClean="0">
                <a:ea typeface="宋体" charset="-122"/>
              </a:rPr>
              <a:t>中能够检测一到多个</a:t>
            </a:r>
            <a:r>
              <a:rPr lang="en-US" altLang="zh-CN" smtClean="0">
                <a:ea typeface="宋体" charset="-122"/>
              </a:rPr>
              <a:t>NIO</a:t>
            </a:r>
            <a:r>
              <a:rPr lang="zh-CN" altLang="en-US" smtClean="0">
                <a:ea typeface="宋体" charset="-122"/>
              </a:rPr>
              <a:t>通道，并能够知晓通道是否为诸如读写事件做好准备的组件。</a:t>
            </a:r>
            <a:endParaRPr lang="zh-CN" altLang="en-US" smtClean="0">
              <a:ea typeface="宋体" charset="-122"/>
            </a:endParaRPr>
          </a:p>
          <a:p>
            <a:pPr marL="0" indent="0" eaLnBrk="1" hangingPunct="1">
              <a:buNone/>
            </a:pPr>
            <a:r>
              <a:rPr lang="zh-CN" altLang="en-US" smtClean="0">
                <a:ea typeface="宋体" charset="-122"/>
              </a:rPr>
              <a:t>         * 这样，一个单独的线程可以管理多个</a:t>
            </a:r>
            <a:r>
              <a:rPr lang="en-US" altLang="zh-CN" smtClean="0">
                <a:ea typeface="宋体" charset="-122"/>
              </a:rPr>
              <a:t>channel</a:t>
            </a:r>
            <a:r>
              <a:rPr lang="zh-CN" altLang="en-US" smtClean="0">
                <a:ea typeface="宋体" charset="-122"/>
              </a:rPr>
              <a:t>，从而管理多个网络连接。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 ports=new int[5];</a:t>
            </a:r>
            <a:endParaRPr lang="en-US" altLang="zh-CN" smtClean="0">
              <a:ea typeface="宋体" charset="-122"/>
            </a:endParaRPr>
          </a:p>
          <a:p>
            <a:pPr marL="0" indent="0" eaLnBrk="1" hangingPunct="1">
              <a:buNone/>
            </a:pPr>
            <a:r>
              <a:rPr lang="en-US" altLang="zh-CN" smtClean="0">
                <a:ea typeface="宋体" charset="-122"/>
              </a:rPr>
              <a:t>        ports[0]=5000;</a:t>
            </a:r>
            <a:endParaRPr lang="en-US" altLang="zh-CN" smtClean="0">
              <a:ea typeface="宋体" charset="-122"/>
            </a:endParaRPr>
          </a:p>
          <a:p>
            <a:pPr marL="0" indent="0" eaLnBrk="1" hangingPunct="1">
              <a:buNone/>
            </a:pPr>
            <a:r>
              <a:rPr lang="en-US" altLang="zh-CN" smtClean="0">
                <a:ea typeface="宋体" charset="-122"/>
              </a:rPr>
              <a:t>        ports[1]=5001;</a:t>
            </a:r>
            <a:endParaRPr lang="en-US" altLang="zh-CN" smtClean="0">
              <a:ea typeface="宋体" charset="-122"/>
            </a:endParaRPr>
          </a:p>
          <a:p>
            <a:pPr marL="0" indent="0" eaLnBrk="1" hangingPunct="1">
              <a:buNone/>
            </a:pPr>
            <a:r>
              <a:rPr lang="en-US" altLang="zh-CN" smtClean="0">
                <a:ea typeface="宋体" charset="-122"/>
              </a:rPr>
              <a:t>        ports[2]=5002;</a:t>
            </a:r>
            <a:endParaRPr lang="en-US" altLang="zh-CN" smtClean="0">
              <a:ea typeface="宋体" charset="-122"/>
            </a:endParaRPr>
          </a:p>
          <a:p>
            <a:pPr marL="0" indent="0" eaLnBrk="1" hangingPunct="1">
              <a:buNone/>
            </a:pPr>
            <a:r>
              <a:rPr lang="en-US" altLang="zh-CN" smtClean="0">
                <a:ea typeface="宋体" charset="-122"/>
              </a:rPr>
              <a:t>        ports[3]=5003;</a:t>
            </a:r>
            <a:endParaRPr lang="en-US" altLang="zh-CN" smtClean="0">
              <a:ea typeface="宋体" charset="-122"/>
            </a:endParaRPr>
          </a:p>
          <a:p>
            <a:pPr marL="0" indent="0" eaLnBrk="1" hangingPunct="1">
              <a:buNone/>
            </a:pPr>
            <a:r>
              <a:rPr lang="en-US" altLang="zh-CN" smtClean="0">
                <a:ea typeface="宋体" charset="-122"/>
              </a:rPr>
              <a:t>        ports[4]=5004;</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一般创建</a:t>
            </a:r>
            <a:r>
              <a:rPr lang="en-US" altLang="zh-CN" smtClean="0">
                <a:ea typeface="宋体" charset="-122"/>
              </a:rPr>
              <a:t>selector</a:t>
            </a:r>
            <a:r>
              <a:rPr lang="zh-CN" altLang="en-US" smtClean="0">
                <a:ea typeface="宋体" charset="-122"/>
              </a:rPr>
              <a:t>的方法</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Selector selector=Selector.open();</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System.out.println("selector</a:t>
            </a:r>
            <a:r>
              <a:rPr lang="zh-CN" altLang="en-US" smtClean="0">
                <a:ea typeface="宋体" charset="-122"/>
              </a:rPr>
              <a:t>的底层创建对象：</a:t>
            </a:r>
            <a:r>
              <a:rPr lang="en-US" altLang="zh-CN" smtClean="0">
                <a:ea typeface="宋体" charset="-122"/>
              </a:rPr>
              <a:t>"+SelectorProvider.provider().getClass());</a:t>
            </a:r>
            <a:endParaRPr lang="en-US" altLang="zh-CN" smtClean="0">
              <a:ea typeface="宋体" charset="-122"/>
            </a:endParaRPr>
          </a:p>
          <a:p>
            <a:pPr marL="0" indent="0" eaLnBrk="1" hangingPunct="1">
              <a:buNone/>
            </a:pPr>
            <a:r>
              <a:rPr lang="en-US" altLang="zh-CN" smtClean="0">
                <a:ea typeface="宋体" charset="-122"/>
              </a:rPr>
              <a:t>        //for</a:t>
            </a:r>
            <a:r>
              <a:rPr lang="zh-CN" altLang="en-US" smtClean="0">
                <a:ea typeface="宋体" charset="-122"/>
              </a:rPr>
              <a:t>循环用来将多个端口地址和通道绑定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for (int i=0;i&lt;5;i++){</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打开</a:t>
            </a:r>
            <a:r>
              <a:rPr lang="en-US" altLang="zh-CN" smtClean="0">
                <a:ea typeface="宋体" charset="-122"/>
              </a:rPr>
              <a:t>ServerSocketChannel</a:t>
            </a:r>
            <a:r>
              <a:rPr lang="zh-CN" altLang="en-US" smtClean="0">
                <a:ea typeface="宋体" charset="-122"/>
              </a:rPr>
              <a:t>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配置成不阻塞必须写</a:t>
            </a:r>
            <a:endParaRPr lang="zh-CN" altLang="en-US" smtClean="0">
              <a:ea typeface="宋体" charset="-122"/>
            </a:endParaRPr>
          </a:p>
          <a:p>
            <a:pPr marL="0" indent="0" eaLnBrk="1" hangingPunct="1">
              <a:buNone/>
            </a:pPr>
            <a:r>
              <a:rPr lang="zh-CN" altLang="en-US" smtClean="0">
                <a:ea typeface="宋体" charset="-122"/>
              </a:rPr>
              <a:t>            * 与</a:t>
            </a:r>
            <a:r>
              <a:rPr lang="en-US" altLang="zh-CN" smtClean="0">
                <a:ea typeface="宋体" charset="-122"/>
              </a:rPr>
              <a:t>Selector</a:t>
            </a:r>
            <a:r>
              <a:rPr lang="zh-CN" altLang="en-US" smtClean="0">
                <a:ea typeface="宋体" charset="-122"/>
              </a:rPr>
              <a:t>一起使用时，</a:t>
            </a:r>
            <a:r>
              <a:rPr lang="en-US" altLang="zh-CN" smtClean="0">
                <a:ea typeface="宋体" charset="-122"/>
              </a:rPr>
              <a:t>Channel</a:t>
            </a:r>
            <a:r>
              <a:rPr lang="zh-CN" altLang="en-US" smtClean="0">
                <a:ea typeface="宋体" charset="-122"/>
              </a:rPr>
              <a:t>必须处于非阻塞模式下。</a:t>
            </a:r>
            <a:endParaRPr lang="zh-CN" altLang="en-US" smtClean="0">
              <a:ea typeface="宋体" charset="-122"/>
            </a:endParaRPr>
          </a:p>
          <a:p>
            <a:pPr marL="0" indent="0" eaLnBrk="1" hangingPunct="1">
              <a:buNone/>
            </a:pPr>
            <a:r>
              <a:rPr lang="zh-CN" altLang="en-US" smtClean="0">
                <a:ea typeface="宋体" charset="-122"/>
              </a:rPr>
              <a:t>             * 这意味着</a:t>
            </a:r>
            <a:r>
              <a:rPr lang="en-US" altLang="zh-CN" smtClean="0">
                <a:ea typeface="宋体" charset="-122"/>
              </a:rPr>
              <a:t>Channel</a:t>
            </a:r>
            <a:r>
              <a:rPr lang="zh-CN" altLang="en-US" smtClean="0">
                <a:ea typeface="宋体" charset="-122"/>
              </a:rPr>
              <a:t>与</a:t>
            </a:r>
            <a:r>
              <a:rPr lang="en-US" altLang="zh-CN" smtClean="0">
                <a:ea typeface="宋体" charset="-122"/>
              </a:rPr>
              <a:t>Selector</a:t>
            </a:r>
            <a:r>
              <a:rPr lang="zh-CN" altLang="en-US" smtClean="0">
                <a:ea typeface="宋体" charset="-122"/>
              </a:rPr>
              <a:t>不能一起使用。</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ServerSocketChannel</a:t>
            </a:r>
            <a:r>
              <a:rPr lang="zh-CN" altLang="en-US" smtClean="0">
                <a:ea typeface="宋体" charset="-122"/>
              </a:rPr>
              <a:t>的</a:t>
            </a:r>
            <a:r>
              <a:rPr lang="en-US" altLang="zh-CN" smtClean="0">
                <a:ea typeface="宋体" charset="-122"/>
              </a:rPr>
              <a:t>socket</a:t>
            </a:r>
            <a:r>
              <a:rPr lang="zh-CN" altLang="en-US" smtClean="0">
                <a:ea typeface="宋体" charset="-122"/>
              </a:rPr>
              <a:t>（）方法获得</a:t>
            </a:r>
            <a:r>
              <a:rPr lang="en-US" altLang="zh-CN" smtClean="0">
                <a:ea typeface="宋体" charset="-122"/>
              </a:rPr>
              <a:t>serverSocket</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 serverSocket=serverSocketChannel.socket();</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将每一个</a:t>
            </a:r>
            <a:r>
              <a:rPr lang="en-US" altLang="zh-CN" smtClean="0">
                <a:ea typeface="宋体" charset="-122"/>
              </a:rPr>
              <a:t>serverSocket</a:t>
            </a:r>
            <a:r>
              <a:rPr lang="zh-CN" altLang="en-US" smtClean="0">
                <a:ea typeface="宋体" charset="-122"/>
              </a:rPr>
              <a:t>和端口号绑定</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InetSocketAddress address=new InetSocketAddress(ports[i]);</a:t>
            </a:r>
            <a:endParaRPr lang="en-US" altLang="zh-CN" smtClean="0">
              <a:ea typeface="宋体" charset="-122"/>
            </a:endParaRPr>
          </a:p>
          <a:p>
            <a:pPr marL="0" indent="0" eaLnBrk="1" hangingPunct="1">
              <a:buNone/>
            </a:pPr>
            <a:r>
              <a:rPr lang="en-US" altLang="zh-CN" smtClean="0">
                <a:ea typeface="宋体" charset="-122"/>
              </a:rPr>
              <a:t>            serverSocket.bind(address);</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将</a:t>
            </a:r>
            <a:r>
              <a:rPr lang="en-US" altLang="zh-CN" smtClean="0">
                <a:ea typeface="宋体" charset="-122"/>
              </a:rPr>
              <a:t>channel</a:t>
            </a:r>
            <a:r>
              <a:rPr lang="zh-CN" altLang="en-US" smtClean="0">
                <a:ea typeface="宋体" charset="-122"/>
              </a:rPr>
              <a:t>注册到</a:t>
            </a:r>
            <a:r>
              <a:rPr lang="en-US" altLang="zh-CN" smtClean="0">
                <a:ea typeface="宋体" charset="-122"/>
              </a:rPr>
              <a:t>selector</a:t>
            </a:r>
            <a:r>
              <a:rPr lang="zh-CN" altLang="en-US" smtClean="0">
                <a:ea typeface="宋体" charset="-122"/>
              </a:rPr>
              <a:t>上，只对感性的事件监听</a:t>
            </a:r>
            <a:endParaRPr lang="zh-CN" altLang="en-US" smtClean="0">
              <a:ea typeface="宋体" charset="-122"/>
            </a:endParaRPr>
          </a:p>
          <a:p>
            <a:pPr marL="0" indent="0" eaLnBrk="1" hangingPunct="1">
              <a:buNone/>
            </a:pPr>
            <a:r>
              <a:rPr lang="zh-CN" altLang="en-US" smtClean="0">
                <a:ea typeface="宋体" charset="-122"/>
              </a:rPr>
              <a:t>             * 注意</a:t>
            </a:r>
            <a:r>
              <a:rPr lang="en-US" altLang="zh-CN" smtClean="0">
                <a:ea typeface="宋体" charset="-122"/>
              </a:rPr>
              <a:t>register()</a:t>
            </a:r>
            <a:r>
              <a:rPr lang="zh-CN" altLang="en-US" smtClean="0">
                <a:ea typeface="宋体" charset="-122"/>
              </a:rPr>
              <a:t>方法的第二个参数。这是一个“</a:t>
            </a:r>
            <a:r>
              <a:rPr lang="en-US" altLang="zh-CN" smtClean="0">
                <a:ea typeface="宋体" charset="-122"/>
              </a:rPr>
              <a:t>interest</a:t>
            </a:r>
            <a:r>
              <a:rPr lang="zh-CN" altLang="en-US" smtClean="0">
                <a:ea typeface="宋体" charset="-122"/>
              </a:rPr>
              <a:t>集合”，意思是在通过</a:t>
            </a:r>
            <a:r>
              <a:rPr lang="en-US" altLang="zh-CN" smtClean="0">
                <a:ea typeface="宋体" charset="-122"/>
              </a:rPr>
              <a:t>Selector</a:t>
            </a:r>
            <a:r>
              <a:rPr lang="zh-CN" altLang="en-US" smtClean="0">
                <a:ea typeface="宋体" charset="-122"/>
              </a:rPr>
              <a:t>监听</a:t>
            </a:r>
            <a:r>
              <a:rPr lang="en-US" altLang="zh-CN" smtClean="0">
                <a:ea typeface="宋体" charset="-122"/>
              </a:rPr>
              <a:t>Channel</a:t>
            </a:r>
            <a:r>
              <a:rPr lang="zh-CN" altLang="en-US" smtClean="0">
                <a:ea typeface="宋体" charset="-122"/>
              </a:rPr>
              <a:t>时对什么事件感兴趣。可以监听四种不同类型的事件：</a:t>
            </a:r>
            <a:endParaRPr lang="zh-CN" altLang="en-US" smtClean="0">
              <a:ea typeface="宋体" charset="-122"/>
            </a:endParaRPr>
          </a:p>
          <a:p>
            <a:pPr marL="0" indent="0" eaLnBrk="1" hangingPunct="1">
              <a:buNone/>
            </a:pPr>
            <a:r>
              <a:rPr lang="zh-CN" altLang="en-US" smtClean="0">
                <a:ea typeface="宋体" charset="-122"/>
              </a:rPr>
              <a:t>             * 这里对</a:t>
            </a:r>
            <a:r>
              <a:rPr lang="en-US" altLang="zh-CN" smtClean="0">
                <a:ea typeface="宋体" charset="-122"/>
              </a:rPr>
              <a:t>accept</a:t>
            </a:r>
            <a:r>
              <a:rPr lang="zh-CN" altLang="en-US" smtClean="0">
                <a:ea typeface="宋体" charset="-122"/>
              </a:rPr>
              <a:t>感兴趣</a:t>
            </a:r>
            <a:endParaRPr lang="zh-CN" altLang="en-US" smtClean="0">
              <a:ea typeface="宋体" charset="-122"/>
            </a:endParaRPr>
          </a:p>
          <a:p>
            <a:pPr marL="0" indent="0" eaLnBrk="1" hangingPunct="1">
              <a:buNone/>
            </a:pPr>
            <a:r>
              <a:rPr lang="zh-CN" altLang="en-US" smtClean="0">
                <a:ea typeface="宋体" charset="-122"/>
              </a:rPr>
              <a:t>             * 可以配置对多个事件感兴趣</a:t>
            </a:r>
            <a:r>
              <a:rPr lang="en-US" altLang="zh-CN" smtClean="0">
                <a:ea typeface="宋体" charset="-122"/>
              </a:rPr>
              <a:t>,</a:t>
            </a:r>
            <a:r>
              <a:rPr lang="zh-CN" altLang="en-US" smtClean="0">
                <a:ea typeface="宋体" charset="-122"/>
              </a:rPr>
              <a:t>具体方法百度</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通道触发了一个事件意思是该事件已经就绪。四种事件，用四种</a:t>
            </a:r>
            <a:r>
              <a:rPr lang="en-US" altLang="zh-CN" smtClean="0">
                <a:ea typeface="宋体" charset="-122"/>
              </a:rPr>
              <a:t>key</a:t>
            </a:r>
            <a:r>
              <a:rPr lang="zh-CN" altLang="en-US" smtClean="0">
                <a:ea typeface="宋体" charset="-122"/>
              </a:rPr>
              <a:t>表示。</a:t>
            </a:r>
            <a:endParaRPr lang="zh-CN" altLang="en-US" smtClean="0">
              <a:ea typeface="宋体" charset="-122"/>
            </a:endParaRPr>
          </a:p>
          <a:p>
            <a:pPr marL="0" indent="0" eaLnBrk="1" hangingPunct="1">
              <a:buNone/>
            </a:pPr>
            <a:r>
              <a:rPr lang="zh-CN" altLang="en-US" smtClean="0">
                <a:ea typeface="宋体" charset="-122"/>
              </a:rPr>
              <a:t>             * 所以，某个</a:t>
            </a:r>
            <a:r>
              <a:rPr lang="en-US" altLang="zh-CN" smtClean="0">
                <a:ea typeface="宋体" charset="-122"/>
              </a:rPr>
              <a:t>channel</a:t>
            </a:r>
            <a:r>
              <a:rPr lang="zh-CN" altLang="en-US" smtClean="0">
                <a:ea typeface="宋体" charset="-122"/>
              </a:rPr>
              <a:t>成功连接到另一个服务器称为“连接就绪”。 </a:t>
            </a:r>
            <a:r>
              <a:rPr lang="en-US" altLang="zh-CN" smtClean="0">
                <a:ea typeface="宋体" charset="-122"/>
              </a:rPr>
              <a:t>SelectionKey.OP_CONNECT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server socket channel</a:t>
            </a:r>
            <a:r>
              <a:rPr lang="zh-CN" altLang="en-US" smtClean="0">
                <a:ea typeface="宋体" charset="-122"/>
              </a:rPr>
              <a:t>准备好接收新进入的连接称为“接收就绪”。  </a:t>
            </a:r>
            <a:r>
              <a:rPr lang="en-US" altLang="zh-CN" smtClean="0">
                <a:ea typeface="宋体" charset="-122"/>
              </a:rPr>
              <a:t>SelectionKey.OP_ACCEPT</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一个有数据可读的通道可以说是“读就绪”。</a:t>
            </a:r>
            <a:r>
              <a:rPr lang="en-US" altLang="zh-CN" smtClean="0">
                <a:ea typeface="宋体" charset="-122"/>
              </a:rPr>
              <a:t>SelectionKey.OP_READ</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等待写数据的通道可以说是“写就绪”。  </a:t>
            </a:r>
            <a:r>
              <a:rPr lang="en-US" altLang="zh-CN" smtClean="0">
                <a:ea typeface="宋体" charset="-122"/>
              </a:rPr>
              <a:t>SelectionKey.OP_WRITE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监听端口为：</a:t>
            </a:r>
            <a:r>
              <a:rPr lang="en-US" altLang="zh-CN" smtClean="0">
                <a:ea typeface="宋体" charset="-122"/>
              </a:rPr>
              <a:t>"+ports[i]);</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一个</a:t>
            </a:r>
            <a:r>
              <a:rPr lang="en-US" altLang="zh-CN" smtClean="0">
                <a:ea typeface="宋体" charset="-122"/>
              </a:rPr>
              <a:t>Selector</a:t>
            </a:r>
            <a:r>
              <a:rPr lang="zh-CN" altLang="en-US" smtClean="0">
                <a:ea typeface="宋体" charset="-122"/>
              </a:rPr>
              <a:t>对象会包含</a:t>
            </a:r>
            <a:r>
              <a:rPr lang="en-US" altLang="zh-CN" smtClean="0">
                <a:ea typeface="宋体" charset="-122"/>
              </a:rPr>
              <a:t>3</a:t>
            </a:r>
            <a:r>
              <a:rPr lang="zh-CN" altLang="en-US" smtClean="0">
                <a:ea typeface="宋体" charset="-122"/>
              </a:rPr>
              <a:t>种类型的</a:t>
            </a:r>
            <a:r>
              <a:rPr lang="en-US" altLang="zh-CN" smtClean="0">
                <a:ea typeface="宋体" charset="-122"/>
              </a:rPr>
              <a:t>SelectionKey</a:t>
            </a:r>
            <a:r>
              <a:rPr lang="zh-CN" altLang="en-US" smtClean="0">
                <a:ea typeface="宋体" charset="-122"/>
              </a:rPr>
              <a:t>集合：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all-keys</a:t>
            </a:r>
            <a:r>
              <a:rPr lang="zh-CN" altLang="en-US" smtClean="0">
                <a:ea typeface="宋体" charset="-122"/>
              </a:rPr>
              <a:t>集合 </a:t>
            </a:r>
            <a:r>
              <a:rPr lang="en-US" altLang="zh-CN" smtClean="0">
                <a:ea typeface="宋体" charset="-122"/>
              </a:rPr>
              <a:t>—— </a:t>
            </a:r>
            <a:r>
              <a:rPr lang="zh-CN" altLang="en-US" smtClean="0">
                <a:ea typeface="宋体" charset="-122"/>
              </a:rPr>
              <a:t>当前所有向</a:t>
            </a:r>
            <a:r>
              <a:rPr lang="en-US" altLang="zh-CN" smtClean="0">
                <a:ea typeface="宋体" charset="-122"/>
              </a:rPr>
              <a:t>Selector</a:t>
            </a:r>
            <a:r>
              <a:rPr lang="zh-CN" altLang="en-US" smtClean="0">
                <a:ea typeface="宋体" charset="-122"/>
              </a:rPr>
              <a:t>注册的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selected-keys</a:t>
            </a:r>
            <a:r>
              <a:rPr lang="zh-CN" altLang="en-US" smtClean="0">
                <a:ea typeface="宋体" charset="-122"/>
              </a:rPr>
              <a:t>集合 </a:t>
            </a:r>
            <a:r>
              <a:rPr lang="en-US" altLang="zh-CN" smtClean="0">
                <a:ea typeface="宋体" charset="-122"/>
              </a:rPr>
              <a:t>—— </a:t>
            </a:r>
            <a:r>
              <a:rPr lang="zh-CN" altLang="en-US" smtClean="0">
                <a:ea typeface="宋体" charset="-122"/>
              </a:rPr>
              <a:t>相关事件已经被</a:t>
            </a:r>
            <a:r>
              <a:rPr lang="en-US" altLang="zh-CN" smtClean="0">
                <a:ea typeface="宋体" charset="-122"/>
              </a:rPr>
              <a:t>Selector</a:t>
            </a:r>
            <a:r>
              <a:rPr lang="zh-CN" altLang="en-US" smtClean="0">
                <a:ea typeface="宋体" charset="-122"/>
              </a:rPr>
              <a:t>捕获的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的</a:t>
            </a:r>
            <a:r>
              <a:rPr lang="en-US" altLang="zh-CN" smtClean="0">
                <a:ea typeface="宋体" charset="-122"/>
              </a:rPr>
              <a:t>selectedKeys()</a:t>
            </a:r>
            <a:r>
              <a:rPr lang="zh-CN" altLang="en-US" smtClean="0">
                <a:ea typeface="宋体" charset="-122"/>
              </a:rPr>
              <a:t>方法返回该集合</a:t>
            </a:r>
            <a:endParaRPr lang="zh-CN" altLang="en-US" smtClean="0">
              <a:ea typeface="宋体" charset="-122"/>
            </a:endParaRPr>
          </a:p>
          <a:p>
            <a:pPr marL="0" indent="0" eaLnBrk="1" hangingPunct="1">
              <a:buNone/>
            </a:pPr>
            <a:r>
              <a:rPr lang="zh-CN" altLang="en-US" smtClean="0">
                <a:ea typeface="宋体" charset="-122"/>
              </a:rPr>
              <a:t>         * </a:t>
            </a:r>
            <a:r>
              <a:rPr lang="en-US" altLang="zh-CN" smtClean="0">
                <a:ea typeface="宋体" charset="-122"/>
              </a:rPr>
              <a:t>cancelled-keys</a:t>
            </a:r>
            <a:r>
              <a:rPr lang="zh-CN" altLang="en-US" smtClean="0">
                <a:ea typeface="宋体" charset="-122"/>
              </a:rPr>
              <a:t>集合 </a:t>
            </a:r>
            <a:r>
              <a:rPr lang="en-US" altLang="zh-CN" smtClean="0">
                <a:ea typeface="宋体" charset="-122"/>
              </a:rPr>
              <a:t>—— </a:t>
            </a:r>
            <a:r>
              <a:rPr lang="zh-CN" altLang="en-US" smtClean="0">
                <a:ea typeface="宋体" charset="-122"/>
              </a:rPr>
              <a:t>已经被取消的</a:t>
            </a:r>
            <a:r>
              <a:rPr lang="en-US" altLang="zh-CN" smtClean="0">
                <a:ea typeface="宋体" charset="-122"/>
              </a:rPr>
              <a:t>SelectionKey</a:t>
            </a:r>
            <a:r>
              <a:rPr lang="zh-CN" altLang="en-US" smtClean="0">
                <a:ea typeface="宋体" charset="-122"/>
              </a:rPr>
              <a:t>的集合，</a:t>
            </a:r>
            <a:r>
              <a:rPr lang="en-US" altLang="zh-CN" smtClean="0">
                <a:ea typeface="宋体" charset="-122"/>
              </a:rPr>
              <a:t>Selector</a:t>
            </a:r>
            <a:r>
              <a:rPr lang="zh-CN" altLang="en-US" smtClean="0">
                <a:ea typeface="宋体" charset="-122"/>
              </a:rPr>
              <a:t>没有提供访问这种集合的方法</a:t>
            </a:r>
            <a:endParaRPr lang="zh-CN" altLang="en-US" smtClean="0">
              <a:ea typeface="宋体" charset="-122"/>
            </a:endParaRPr>
          </a:p>
          <a:p>
            <a:pPr marL="0" indent="0" eaLnBrk="1" hangingPunct="1">
              <a:buNone/>
            </a:pPr>
            <a:r>
              <a:rPr lang="zh-CN" altLang="en-US" smtClean="0">
                <a:ea typeface="宋体" charset="-122"/>
              </a:rPr>
              <a:t>         * 当</a:t>
            </a:r>
            <a:r>
              <a:rPr lang="en-US" altLang="zh-CN" smtClean="0">
                <a:ea typeface="宋体" charset="-122"/>
              </a:rPr>
              <a:t>register()</a:t>
            </a:r>
            <a:r>
              <a:rPr lang="zh-CN" altLang="en-US" smtClean="0">
                <a:ea typeface="宋体" charset="-122"/>
              </a:rPr>
              <a:t>方法执行时，新建一个</a:t>
            </a:r>
            <a:r>
              <a:rPr lang="en-US" altLang="zh-CN" smtClean="0">
                <a:ea typeface="宋体" charset="-122"/>
              </a:rPr>
              <a:t>SelectioKey</a:t>
            </a:r>
            <a:r>
              <a:rPr lang="zh-CN" altLang="en-US" smtClean="0">
                <a:ea typeface="宋体" charset="-122"/>
              </a:rPr>
              <a:t>，并把它加入</a:t>
            </a:r>
            <a:r>
              <a:rPr lang="en-US" altLang="zh-CN" smtClean="0">
                <a:ea typeface="宋体" charset="-122"/>
              </a:rPr>
              <a:t>Selector</a:t>
            </a:r>
            <a:r>
              <a:rPr lang="zh-CN" altLang="en-US" smtClean="0">
                <a:ea typeface="宋体" charset="-122"/>
              </a:rPr>
              <a:t>的</a:t>
            </a:r>
            <a:r>
              <a:rPr lang="en-US" altLang="zh-CN" smtClean="0">
                <a:ea typeface="宋体" charset="-122"/>
              </a:rPr>
              <a:t>all-keys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如果关闭了与</a:t>
            </a:r>
            <a:r>
              <a:rPr lang="en-US" altLang="zh-CN" smtClean="0">
                <a:ea typeface="宋体" charset="-122"/>
              </a:rPr>
              <a:t>SelectionKey</a:t>
            </a:r>
            <a:r>
              <a:rPr lang="zh-CN" altLang="en-US" smtClean="0">
                <a:ea typeface="宋体" charset="-122"/>
              </a:rPr>
              <a:t>对象关联的</a:t>
            </a:r>
            <a:r>
              <a:rPr lang="en-US" altLang="zh-CN" smtClean="0">
                <a:ea typeface="宋体" charset="-122"/>
              </a:rPr>
              <a:t>Channel</a:t>
            </a:r>
            <a:r>
              <a:rPr lang="zh-CN" altLang="en-US" smtClean="0">
                <a:ea typeface="宋体" charset="-122"/>
              </a:rPr>
              <a:t>对象，或者调用了</a:t>
            </a:r>
            <a:r>
              <a:rPr lang="en-US" altLang="zh-CN" smtClean="0">
                <a:ea typeface="宋体" charset="-122"/>
              </a:rPr>
              <a:t>SelectionKey</a:t>
            </a:r>
            <a:r>
              <a:rPr lang="zh-CN" altLang="en-US" smtClean="0">
                <a:ea typeface="宋体" charset="-122"/>
              </a:rPr>
              <a:t>对象的</a:t>
            </a:r>
            <a:r>
              <a:rPr lang="en-US" altLang="zh-CN" smtClean="0">
                <a:ea typeface="宋体" charset="-122"/>
              </a:rPr>
              <a:t>cancel</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对象就会被加入到</a:t>
            </a:r>
            <a:r>
              <a:rPr lang="en-US" altLang="zh-CN" smtClean="0">
                <a:ea typeface="宋体" charset="-122"/>
              </a:rPr>
              <a:t>cancelled-keys</a:t>
            </a:r>
            <a:r>
              <a:rPr lang="zh-CN" altLang="en-US" smtClean="0">
                <a:ea typeface="宋体" charset="-122"/>
              </a:rPr>
              <a:t>集合中，表示这个</a:t>
            </a:r>
            <a:r>
              <a:rPr lang="en-US" altLang="zh-CN" smtClean="0">
                <a:ea typeface="宋体" charset="-122"/>
              </a:rPr>
              <a:t>SelectionKey</a:t>
            </a:r>
            <a:r>
              <a:rPr lang="zh-CN" altLang="en-US" smtClean="0">
                <a:ea typeface="宋体" charset="-122"/>
              </a:rPr>
              <a:t>对象已经被取消。</a:t>
            </a:r>
            <a:endParaRPr lang="zh-CN" altLang="en-US" smtClean="0">
              <a:ea typeface="宋体" charset="-122"/>
            </a:endParaRPr>
          </a:p>
          <a:p>
            <a:pPr marL="0" indent="0" eaLnBrk="1" hangingPunct="1">
              <a:buNone/>
            </a:pPr>
            <a:r>
              <a:rPr lang="zh-CN" altLang="en-US" smtClean="0">
                <a:ea typeface="宋体" charset="-122"/>
              </a:rPr>
              <a:t>         *</a:t>
            </a:r>
            <a:endParaRPr lang="zh-CN" altLang="en-US" smtClean="0">
              <a:ea typeface="宋体" charset="-122"/>
            </a:endParaRPr>
          </a:p>
          <a:p>
            <a:pPr marL="0" indent="0" eaLnBrk="1" hangingPunct="1">
              <a:buNone/>
            </a:pPr>
            <a:r>
              <a:rPr lang="zh-CN" altLang="en-US" smtClean="0">
                <a:ea typeface="宋体" charset="-122"/>
              </a:rPr>
              <a:t>         * 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集合中，程序直接调用</a:t>
            </a:r>
            <a:r>
              <a:rPr lang="en-US" altLang="zh-CN" smtClean="0">
                <a:ea typeface="宋体" charset="-122"/>
              </a:rPr>
              <a:t>selected-keys</a:t>
            </a:r>
            <a:r>
              <a:rPr lang="zh-CN" altLang="en-US" smtClean="0">
                <a:ea typeface="宋体" charset="-122"/>
              </a:rPr>
              <a:t>集合的</a:t>
            </a:r>
            <a:r>
              <a:rPr lang="en-US" altLang="zh-CN" smtClean="0">
                <a:ea typeface="宋体" charset="-122"/>
              </a:rPr>
              <a:t>remove()</a:t>
            </a:r>
            <a:r>
              <a:rPr lang="zh-CN" altLang="en-US" smtClean="0">
                <a:ea typeface="宋体" charset="-122"/>
              </a:rPr>
              <a:t>方法，</a:t>
            </a:r>
            <a:endParaRPr lang="zh-CN" altLang="en-US" smtClean="0">
              <a:ea typeface="宋体" charset="-122"/>
            </a:endParaRPr>
          </a:p>
          <a:p>
            <a:pPr marL="0" indent="0" eaLnBrk="1" hangingPunct="1">
              <a:buNone/>
            </a:pPr>
            <a:r>
              <a:rPr lang="zh-CN" altLang="en-US" smtClean="0">
                <a:ea typeface="宋体" charset="-122"/>
              </a:rPr>
              <a:t>         * 或者调用它的</a:t>
            </a:r>
            <a:r>
              <a:rPr lang="en-US" altLang="zh-CN" smtClean="0">
                <a:ea typeface="宋体" charset="-122"/>
              </a:rPr>
              <a:t>iterator</a:t>
            </a:r>
            <a:r>
              <a:rPr lang="zh-CN" altLang="en-US" smtClean="0">
                <a:ea typeface="宋体" charset="-122"/>
              </a:rPr>
              <a:t>的</a:t>
            </a:r>
            <a:r>
              <a:rPr lang="en-US" altLang="zh-CN" smtClean="0">
                <a:ea typeface="宋体" charset="-122"/>
              </a:rPr>
              <a:t>remove()</a:t>
            </a:r>
            <a:r>
              <a:rPr lang="zh-CN" altLang="en-US" smtClean="0">
                <a:ea typeface="宋体" charset="-122"/>
              </a:rPr>
              <a:t>方法，都可以从</a:t>
            </a:r>
            <a:r>
              <a:rPr lang="en-US" altLang="zh-CN" smtClean="0">
                <a:ea typeface="宋体" charset="-122"/>
              </a:rPr>
              <a:t>selected-keys</a:t>
            </a:r>
            <a:r>
              <a:rPr lang="zh-CN" altLang="en-US" smtClean="0">
                <a:ea typeface="宋体" charset="-122"/>
              </a:rPr>
              <a:t>集合中删除一个</a:t>
            </a:r>
            <a:r>
              <a:rPr lang="en-US" altLang="zh-CN" smtClean="0">
                <a:ea typeface="宋体" charset="-122"/>
              </a:rPr>
              <a:t>SelectionKey</a:t>
            </a:r>
            <a:r>
              <a:rPr lang="zh-CN" altLang="en-US" smtClean="0">
                <a:ea typeface="宋体" charset="-122"/>
              </a:rPr>
              <a:t>对象。</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在执行</a:t>
            </a:r>
            <a:r>
              <a:rPr lang="en-US" altLang="zh-CN" smtClean="0">
                <a:ea typeface="宋体" charset="-122"/>
              </a:rPr>
              <a:t>Selector</a:t>
            </a:r>
            <a:r>
              <a:rPr lang="zh-CN" altLang="en-US" smtClean="0">
                <a:ea typeface="宋体" charset="-122"/>
              </a:rPr>
              <a:t>的</a:t>
            </a:r>
            <a:r>
              <a:rPr lang="en-US" altLang="zh-CN" smtClean="0">
                <a:ea typeface="宋体" charset="-122"/>
              </a:rPr>
              <a:t>select()</a:t>
            </a:r>
            <a:r>
              <a:rPr lang="zh-CN" altLang="en-US" smtClean="0">
                <a:ea typeface="宋体" charset="-122"/>
              </a:rPr>
              <a:t>方法时，如果与</a:t>
            </a:r>
            <a:r>
              <a:rPr lang="en-US" altLang="zh-CN" smtClean="0">
                <a:ea typeface="宋体" charset="-122"/>
              </a:rPr>
              <a:t>SelectionKey</a:t>
            </a:r>
            <a:r>
              <a:rPr lang="zh-CN" altLang="en-US" smtClean="0">
                <a:ea typeface="宋体" charset="-122"/>
              </a:rPr>
              <a:t>相关的事件发生了，</a:t>
            </a:r>
            <a:endParaRPr lang="zh-CN" altLang="en-US" smtClean="0">
              <a:ea typeface="宋体" charset="-122"/>
            </a:endParaRPr>
          </a:p>
          <a:p>
            <a:pPr marL="0" indent="0" eaLnBrk="1" hangingPunct="1">
              <a:buNone/>
            </a:pPr>
            <a:r>
              <a:rPr lang="zh-CN" altLang="en-US" smtClean="0">
                <a:ea typeface="宋体" charset="-122"/>
              </a:rPr>
              <a:t>             * 这个</a:t>
            </a:r>
            <a:r>
              <a:rPr lang="en-US" altLang="zh-CN" smtClean="0">
                <a:ea typeface="宋体" charset="-122"/>
              </a:rPr>
              <a:t>SelectionKey</a:t>
            </a:r>
            <a:r>
              <a:rPr lang="zh-CN" altLang="en-US" smtClean="0">
                <a:ea typeface="宋体" charset="-122"/>
              </a:rPr>
              <a:t>就被加入到</a:t>
            </a:r>
            <a:r>
              <a:rPr lang="en-US" altLang="zh-CN" smtClean="0">
                <a:ea typeface="宋体" charset="-122"/>
              </a:rPr>
              <a:t>selected-keys</a:t>
            </a:r>
            <a:r>
              <a:rPr lang="zh-CN" altLang="en-US" smtClean="0">
                <a:ea typeface="宋体" charset="-122"/>
              </a:rPr>
              <a:t>集合中</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注意：通过测试发现这个在进入循环后，这个</a:t>
            </a:r>
            <a:r>
              <a:rPr lang="en-US" altLang="zh-CN" smtClean="0">
                <a:ea typeface="宋体" charset="-122"/>
              </a:rPr>
              <a:t>selector.select()</a:t>
            </a:r>
            <a:r>
              <a:rPr lang="zh-CN" altLang="en-US" smtClean="0">
                <a:ea typeface="宋体" charset="-122"/>
              </a:rPr>
              <a:t>，会检查是否有</a:t>
            </a:r>
            <a:r>
              <a:rPr lang="en-US" altLang="zh-CN" smtClean="0">
                <a:ea typeface="宋体" charset="-122"/>
              </a:rPr>
              <a:t>selectkey</a:t>
            </a:r>
            <a:endParaRPr lang="en-US" altLang="zh-CN" smtClean="0">
              <a:ea typeface="宋体" charset="-122"/>
            </a:endParaRPr>
          </a:p>
          <a:p>
            <a:pPr marL="0" indent="0" eaLnBrk="1" hangingPunct="1">
              <a:buNone/>
            </a:pPr>
            <a:r>
              <a:rPr lang="en-US" altLang="zh-CN" smtClean="0">
                <a:ea typeface="宋体" charset="-122"/>
              </a:rPr>
              <a:t>             * </a:t>
            </a:r>
            <a:r>
              <a:rPr lang="zh-CN" altLang="en-US" smtClean="0">
                <a:ea typeface="宋体" charset="-122"/>
              </a:rPr>
              <a:t>如果没有，代码根本不往下走</a:t>
            </a:r>
            <a:endParaRPr lang="zh-CN" altLang="en-US" smtClean="0">
              <a:ea typeface="宋体" charset="-122"/>
            </a:endParaRPr>
          </a:p>
          <a:p>
            <a:pPr marL="0" indent="0" eaLnBrk="1" hangingPunct="1">
              <a:buNone/>
            </a:pPr>
            <a:r>
              <a:rPr lang="zh-CN" altLang="en-US" smtClean="0">
                <a:ea typeface="宋体" charset="-122"/>
              </a:rPr>
              <a:t>             * 通过打断点调试</a:t>
            </a:r>
            <a:endParaRPr lang="zh-CN" altLang="en-US" smtClean="0">
              <a:ea typeface="宋体" charset="-122"/>
            </a:endParaRPr>
          </a:p>
          <a:p>
            <a:pPr marL="0" indent="0" eaLnBrk="1" hangingPunct="1">
              <a:buNone/>
            </a:pPr>
            <a:r>
              <a:rPr lang="zh-CN" altLang="en-US" smtClean="0">
                <a:ea typeface="宋体" charset="-122"/>
              </a:rPr>
              <a:t>             * 相当于不断查询是否有关注的事件出现</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int keyNumbers=selector.select();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测试下</a:t>
            </a:r>
            <a:r>
              <a:rPr lang="en-US" altLang="zh-CN" smtClean="0">
                <a:ea typeface="宋体" charset="-122"/>
              </a:rPr>
              <a:t>");</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返回</a:t>
            </a:r>
            <a:r>
              <a:rPr lang="en-US" altLang="zh-CN" smtClean="0">
                <a:ea typeface="宋体" charset="-122"/>
              </a:rPr>
              <a:t>key</a:t>
            </a:r>
            <a:r>
              <a:rPr lang="zh-CN" altLang="en-US" smtClean="0">
                <a:ea typeface="宋体" charset="-122"/>
              </a:rPr>
              <a:t>的数量：</a:t>
            </a:r>
            <a:r>
              <a:rPr lang="en-US" altLang="zh-CN" smtClean="0">
                <a:ea typeface="宋体" charset="-122"/>
              </a:rPr>
              <a:t>"+keyNumbers);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获得所有</a:t>
            </a:r>
            <a:r>
              <a:rPr lang="en-US" altLang="zh-CN" smtClean="0">
                <a:ea typeface="宋体" charset="-122"/>
              </a:rPr>
              <a:t>key</a:t>
            </a:r>
            <a:r>
              <a:rPr lang="zh-CN" altLang="en-US" smtClean="0">
                <a:ea typeface="宋体" charset="-122"/>
              </a:rPr>
              <a:t>，因为同一时间可能连接多个</a:t>
            </a:r>
            <a:r>
              <a:rPr lang="en-US" altLang="zh-CN" smtClean="0">
                <a:ea typeface="宋体" charset="-122"/>
              </a:rPr>
              <a:t>channel</a:t>
            </a:r>
            <a:r>
              <a:rPr lang="zh-CN" altLang="en-US" smtClean="0">
                <a:ea typeface="宋体" charset="-122"/>
              </a:rPr>
              <a:t>，产生多个</a:t>
            </a:r>
            <a:r>
              <a:rPr lang="en-US" altLang="zh-CN" smtClean="0">
                <a:ea typeface="宋体" charset="-122"/>
              </a:rPr>
              <a:t>key</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因为</a:t>
            </a:r>
            <a:r>
              <a:rPr lang="en-US" altLang="zh-CN" smtClean="0">
                <a:ea typeface="宋体" charset="-122"/>
              </a:rPr>
              <a:t>selector</a:t>
            </a:r>
            <a:r>
              <a:rPr lang="zh-CN" altLang="en-US" smtClean="0">
                <a:ea typeface="宋体" charset="-122"/>
              </a:rPr>
              <a:t>可能监听多个通道，所以返回一个</a:t>
            </a:r>
            <a:r>
              <a:rPr lang="en-US" altLang="zh-CN" smtClean="0">
                <a:ea typeface="宋体" charset="-122"/>
              </a:rPr>
              <a:t>set</a:t>
            </a:r>
            <a:r>
              <a:rPr lang="zh-CN" altLang="en-US" smtClean="0">
                <a:ea typeface="宋体" charset="-122"/>
              </a:rPr>
              <a:t>集合</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迭代所有已经获得的</a:t>
            </a:r>
            <a:r>
              <a:rPr lang="en-US" altLang="zh-CN" smtClean="0">
                <a:ea typeface="宋体" charset="-122"/>
              </a:rPr>
              <a:t>Selectedkey</a:t>
            </a:r>
            <a:endParaRPr lang="en-US" altLang="zh-CN" smtClean="0">
              <a:ea typeface="宋体" charset="-122"/>
            </a:endParaRPr>
          </a:p>
          <a:p>
            <a:pPr marL="0" indent="0" eaLnBrk="1" hangingPunct="1">
              <a:buNone/>
            </a:pPr>
            <a:r>
              <a:rPr lang="en-US" altLang="zh-CN" smtClean="0">
                <a:ea typeface="宋体" charset="-122"/>
              </a:rPr>
              <a:t>            Iterator&lt;SelectionKey&gt; iterator= selectionKeys.iterator();</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迭代</a:t>
            </a:r>
            <a:r>
              <a:rPr lang="en-US" altLang="zh-CN" smtClean="0">
                <a:ea typeface="宋体" charset="-122"/>
              </a:rPr>
              <a:t>selectionKeys</a:t>
            </a:r>
            <a:endParaRPr lang="en-US" altLang="zh-CN" smtClean="0">
              <a:ea typeface="宋体" charset="-122"/>
            </a:endParaRPr>
          </a:p>
          <a:p>
            <a:pPr marL="0" indent="0" eaLnBrk="1" hangingPunct="1">
              <a:buNone/>
            </a:pPr>
            <a:r>
              <a:rPr lang="en-US" altLang="zh-CN" smtClean="0">
                <a:ea typeface="宋体" charset="-122"/>
              </a:rPr>
              <a:t>            while (iterator.hasNext()){</a:t>
            </a:r>
            <a:endParaRPr lang="en-US" altLang="zh-CN" smtClean="0">
              <a:ea typeface="宋体" charset="-122"/>
            </a:endParaRPr>
          </a:p>
          <a:p>
            <a:pPr marL="0" indent="0" eaLnBrk="1" hangingPunct="1">
              <a:buNone/>
            </a:pPr>
            <a:r>
              <a:rPr lang="en-US" altLang="zh-CN" smtClean="0">
                <a:ea typeface="宋体" charset="-122"/>
              </a:rPr>
              <a:t>                SelectionKey selectionKey=iterator.next();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如果当前</a:t>
            </a:r>
            <a:r>
              <a:rPr lang="en-US" altLang="zh-CN" smtClean="0">
                <a:ea typeface="宋体" charset="-122"/>
              </a:rPr>
              <a:t>key</a:t>
            </a:r>
            <a:r>
              <a:rPr lang="zh-CN" altLang="en-US" smtClean="0">
                <a:ea typeface="宋体" charset="-122"/>
              </a:rPr>
              <a:t>是之前的</a:t>
            </a:r>
            <a:r>
              <a:rPr lang="en-US" altLang="zh-CN" smtClean="0">
                <a:ea typeface="宋体" charset="-122"/>
              </a:rPr>
              <a:t>SelectionKey.OP_ACCEPT</a:t>
            </a:r>
            <a:r>
              <a:rPr lang="zh-CN" altLang="en-US" smtClean="0">
                <a:ea typeface="宋体" charset="-122"/>
              </a:rPr>
              <a:t>这种状态，说明这是个感兴趣的事件。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if (selectionKey.isAcceptable()){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key</a:t>
            </a:r>
            <a:r>
              <a:rPr lang="zh-CN" altLang="en-US" smtClean="0">
                <a:ea typeface="宋体" charset="-122"/>
              </a:rPr>
              <a:t>来获得通道</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ServerSocketChannel serverSocketChannel= (ServerSocketChannel) selectionKey.channel();</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如果客户端连接，获得客户端</a:t>
            </a:r>
            <a:r>
              <a:rPr lang="en-US" altLang="zh-CN" smtClean="0">
                <a:ea typeface="宋体" charset="-122"/>
              </a:rPr>
              <a:t>channel</a:t>
            </a:r>
            <a:endParaRPr lang="en-US" altLang="zh-CN" smtClean="0">
              <a:ea typeface="宋体" charset="-122"/>
            </a:endParaRPr>
          </a:p>
          <a:p>
            <a:pPr marL="0" indent="0" eaLnBrk="1" hangingPunct="1">
              <a:buNone/>
            </a:pPr>
            <a:r>
              <a:rPr lang="en-US" altLang="zh-CN" smtClean="0">
                <a:ea typeface="宋体" charset="-122"/>
              </a:rPr>
              <a:t>                    SocketChannel socketChannel=serverSocketChannel.accept();</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通过</a:t>
            </a:r>
            <a:r>
              <a:rPr lang="en-US" altLang="zh-CN" smtClean="0">
                <a:ea typeface="宋体" charset="-122"/>
              </a:rPr>
              <a:t>selec</a:t>
            </a:r>
            <a:r>
              <a:rPr lang="zh-CN" altLang="en-US" smtClean="0">
                <a:ea typeface="宋体" charset="-122"/>
              </a:rPr>
              <a:t>来监听读事件</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socketChannel.register(selector,SelectionKey.OP_READ);</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如果不移除这个</a:t>
            </a:r>
            <a:r>
              <a:rPr lang="en-US" altLang="zh-CN" smtClean="0">
                <a:ea typeface="宋体" charset="-122"/>
              </a:rPr>
              <a:t>key</a:t>
            </a:r>
            <a:r>
              <a:rPr lang="zh-CN" altLang="en-US" smtClean="0">
                <a:ea typeface="宋体" charset="-122"/>
              </a:rPr>
              <a:t>，他还存在在</a:t>
            </a:r>
            <a:r>
              <a:rPr lang="en-US" altLang="zh-CN" smtClean="0">
                <a:ea typeface="宋体" charset="-122"/>
              </a:rPr>
              <a:t>Selectedkey</a:t>
            </a:r>
            <a:r>
              <a:rPr lang="zh-CN" altLang="en-US" smtClean="0">
                <a:ea typeface="宋体" charset="-122"/>
              </a:rPr>
              <a:t>集合中，那么下次迭代他还存在</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a:t>
            </a:r>
            <a:r>
              <a:rPr lang="zh-CN" altLang="en-US" smtClean="0">
                <a:ea typeface="宋体" charset="-122"/>
              </a:rPr>
              <a:t>所以需要移除</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iterator.remove();</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获取客户端连接：</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socketChannel= (SocketChannel) selectionKey.channel();</a:t>
            </a:r>
            <a:endParaRPr lang="en-US" altLang="zh-CN" smtClean="0">
              <a:ea typeface="宋体" charset="-122"/>
            </a:endParaRPr>
          </a:p>
          <a:p>
            <a:pPr marL="0" indent="0" eaLnBrk="1" hangingPunct="1">
              <a:buNone/>
            </a:pPr>
            <a:r>
              <a:rPr lang="en-US" altLang="zh-CN" smtClean="0">
                <a:ea typeface="宋体" charset="-122"/>
              </a:rPr>
              <a:t>                    int bytesRead=0;</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ByteBuffer byteBuffer=ByteBuffer.allocate(512);</a:t>
            </a:r>
            <a:endParaRPr lang="en-US" altLang="zh-CN" smtClean="0">
              <a:ea typeface="宋体" charset="-122"/>
            </a:endParaRPr>
          </a:p>
          <a:p>
            <a:pPr marL="0" indent="0" eaLnBrk="1" hangingPunct="1">
              <a:buNone/>
            </a:pPr>
            <a:r>
              <a:rPr lang="en-US" altLang="zh-CN" smtClean="0">
                <a:ea typeface="宋体" charset="-122"/>
              </a:rPr>
              <a:t>                        byteBuffer.clear();</a:t>
            </a:r>
            <a:endParaRPr lang="en-US" altLang="zh-CN" smtClean="0">
              <a:ea typeface="宋体" charset="-122"/>
            </a:endParaRPr>
          </a:p>
          <a:p>
            <a:pPr marL="0" indent="0" eaLnBrk="1" hangingPunct="1">
              <a:buNone/>
            </a:pPr>
            <a:r>
              <a:rPr lang="en-US" altLang="zh-CN" smtClean="0">
                <a:ea typeface="宋体" charset="-122"/>
              </a:rPr>
              <a:t>                        int read= socketChannel.read(byteBuffer);</a:t>
            </a:r>
            <a:endParaRPr lang="en-US" altLang="zh-CN" smtClean="0">
              <a:ea typeface="宋体" charset="-122"/>
            </a:endParaRPr>
          </a:p>
          <a:p>
            <a:pPr marL="0" indent="0" eaLnBrk="1" hangingPunct="1">
              <a:buNone/>
            </a:pPr>
            <a:r>
              <a:rPr lang="en-US" altLang="zh-CN" smtClean="0">
                <a:ea typeface="宋体" charset="-122"/>
              </a:rPr>
              <a:t>                        if (read&lt;=0){</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byteBuffer.flip();</a:t>
            </a:r>
            <a:endParaRPr lang="en-US" altLang="zh-CN" smtClean="0">
              <a:ea typeface="宋体" charset="-122"/>
            </a:endParaRPr>
          </a:p>
          <a:p>
            <a:pPr marL="0" indent="0" eaLnBrk="1" hangingPunct="1">
              <a:buNone/>
            </a:pPr>
            <a:r>
              <a:rPr lang="en-US" altLang="zh-CN" smtClean="0">
                <a:ea typeface="宋体" charset="-122"/>
              </a:rPr>
              <a:t>                        socketChannel.write(byteBuffer);</a:t>
            </a:r>
            <a:endParaRPr lang="en-US" altLang="zh-CN" smtClean="0">
              <a:ea typeface="宋体" charset="-122"/>
            </a:endParaRPr>
          </a:p>
          <a:p>
            <a:pPr marL="0" indent="0" eaLnBrk="1" hangingPunct="1">
              <a:buNone/>
            </a:pPr>
            <a:r>
              <a:rPr lang="en-US" altLang="zh-CN" smtClean="0">
                <a:ea typeface="宋体" charset="-122"/>
              </a:rPr>
              <a:t>                        bytesRead+=read;</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System.out.println("</a:t>
            </a:r>
            <a:r>
              <a:rPr lang="zh-CN" altLang="en-US" smtClean="0">
                <a:ea typeface="宋体" charset="-122"/>
              </a:rPr>
              <a:t>读取：</a:t>
            </a:r>
            <a:r>
              <a:rPr lang="en-US" altLang="zh-CN" smtClean="0">
                <a:ea typeface="宋体" charset="-122"/>
              </a:rPr>
              <a:t>"+bytesRead+",</a:t>
            </a:r>
            <a:r>
              <a:rPr lang="zh-CN" altLang="en-US" smtClean="0">
                <a:ea typeface="宋体" charset="-122"/>
              </a:rPr>
              <a:t>来自于</a:t>
            </a:r>
            <a:r>
              <a:rPr lang="en-US" altLang="zh-CN" smtClean="0">
                <a:ea typeface="宋体" charset="-122"/>
              </a:rPr>
              <a:t>"+socketChannel);</a:t>
            </a:r>
            <a:endParaRPr lang="en-US" altLang="zh-CN" smtClean="0">
              <a:ea typeface="宋体" charset="-122"/>
            </a:endParaRPr>
          </a:p>
          <a:p>
            <a:pPr marL="0" indent="0" eaLnBrk="1" hangingPunct="1">
              <a:buNone/>
            </a:pPr>
            <a:r>
              <a:rPr lang="en-US" altLang="zh-CN" smtClean="0">
                <a:ea typeface="宋体" charset="-122"/>
              </a:rPr>
              <a:t>                    iterator.remove();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a:t>
            </a:r>
            <a:r>
              <a:rPr lang="en-US" altLang="zh-CN" smtClean="0">
                <a:ea typeface="宋体" charset="-122"/>
              </a:rPr>
              <a:t>:</a:t>
            </a:r>
            <a:endParaRPr lang="en-US" altLang="zh-CN" smtClean="0">
              <a:ea typeface="宋体" charset="-122"/>
            </a:endParaRPr>
          </a:p>
          <a:p>
            <a:pPr eaLnBrk="1" hangingPunct="1"/>
            <a:r>
              <a:rPr lang="en-US" altLang="zh-CN" smtClean="0">
                <a:ea typeface="宋体" charset="-122"/>
              </a:rPr>
              <a:t>Eclipse</a:t>
            </a:r>
            <a:r>
              <a:rPr lang="en-US" altLang="zh-CN" baseline="0" smtClean="0">
                <a:ea typeface="宋体" charset="-122"/>
              </a:rPr>
              <a:t> </a:t>
            </a:r>
            <a:r>
              <a:rPr lang="zh-CN" altLang="en-US" baseline="0" smtClean="0">
                <a:ea typeface="宋体"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228600" indent="-228600" eaLnBrk="1" hangingPunct="1">
              <a:buAutoNum type="arabicPeriod"/>
            </a:pPr>
            <a:endParaRPr lang="en-US" altLang="zh-CN" smtClean="0">
              <a:ea typeface="宋体" charset="-122"/>
            </a:endParaRPr>
          </a:p>
          <a:p>
            <a:pPr marL="0" indent="0" eaLnBrk="1" hangingPunct="1">
              <a:buNone/>
            </a:pPr>
            <a:r>
              <a:rPr lang="en-US" altLang="zh-CN" smtClean="0">
                <a:ea typeface="宋体" charset="-122"/>
              </a:rPr>
              <a:t>zlxs</a:t>
            </a:r>
            <a:r>
              <a:rPr lang="zh-CN" altLang="en-US" smtClean="0">
                <a:ea typeface="宋体" charset="-122"/>
              </a:rPr>
              <a:t>的多个用户聊天代码</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服务器端</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java.nio.channels.ServerSocketChannel;</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java.nio.charset.Charset;</a:t>
            </a:r>
            <a:endParaRPr lang="en-US" altLang="zh-CN" smtClean="0">
              <a:ea typeface="宋体" charset="-122"/>
            </a:endParaRPr>
          </a:p>
          <a:p>
            <a:pPr marL="0" indent="0" eaLnBrk="1" hangingPunct="1">
              <a:buNone/>
            </a:pPr>
            <a:r>
              <a:rPr lang="en-US" altLang="zh-CN" smtClean="0">
                <a:ea typeface="宋体" charset="-122"/>
              </a:rPr>
              <a:t>import java.util.HashMap;</a:t>
            </a:r>
            <a:endParaRPr lang="en-US" altLang="zh-CN" smtClean="0">
              <a:ea typeface="宋体" charset="-122"/>
            </a:endParaRPr>
          </a:p>
          <a:p>
            <a:pPr marL="0" indent="0" eaLnBrk="1" hangingPunct="1">
              <a:buNone/>
            </a:pPr>
            <a:r>
              <a:rPr lang="en-US" altLang="zh-CN" smtClean="0">
                <a:ea typeface="宋体" charset="-122"/>
              </a:rPr>
              <a:t>import java.util.Map;</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java.util.UUID;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NIOServer {</a:t>
            </a:r>
            <a:endParaRPr lang="en-US" altLang="zh-CN" smtClean="0">
              <a:ea typeface="宋体" charset="-122"/>
            </a:endParaRPr>
          </a:p>
          <a:p>
            <a:pPr marL="0" indent="0" eaLnBrk="1" hangingPunct="1">
              <a:buNone/>
            </a:pPr>
            <a:r>
              <a:rPr lang="en-US" altLang="zh-CN" smtClean="0">
                <a:ea typeface="宋体" charset="-122"/>
              </a:rPr>
              <a:t>    private  static Map&lt;String, SocketChannel&gt;  clientMap=new HashMap&lt;&gt;();</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ServerSocketChannel serverSocketChannel=ServerSocketChannel.open();</a:t>
            </a:r>
            <a:endParaRPr lang="en-US" altLang="zh-CN" smtClean="0">
              <a:ea typeface="宋体" charset="-122"/>
            </a:endParaRPr>
          </a:p>
          <a:p>
            <a:pPr marL="0" indent="0" eaLnBrk="1" hangingPunct="1">
              <a:buNone/>
            </a:pPr>
            <a:r>
              <a:rPr lang="en-US" altLang="zh-CN" smtClean="0">
                <a:ea typeface="宋体" charset="-122"/>
              </a:rPr>
              <a:t>        serverSocketChannel.configureBlocking(false);</a:t>
            </a:r>
            <a:endParaRPr lang="en-US" altLang="zh-CN" smtClean="0">
              <a:ea typeface="宋体" charset="-122"/>
            </a:endParaRPr>
          </a:p>
          <a:p>
            <a:pPr marL="0" indent="0" eaLnBrk="1" hangingPunct="1">
              <a:buNone/>
            </a:pPr>
            <a:r>
              <a:rPr lang="en-US" altLang="zh-CN" smtClean="0">
                <a:ea typeface="宋体" charset="-122"/>
              </a:rPr>
              <a:t>        serverSocketChannel.socket().bind(new InetSocketAddress(8899));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serverSocketChannel.register(selector, SelectionKey.OP_ACCEPT);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selectionKeys.forEach(selectionKey -&gt; {</a:t>
            </a:r>
            <a:endParaRPr lang="en-US" altLang="zh-CN" smtClean="0">
              <a:ea typeface="宋体" charset="-122"/>
            </a:endParaRPr>
          </a:p>
          <a:p>
            <a:pPr marL="0" indent="0" eaLnBrk="1" hangingPunct="1">
              <a:buNone/>
            </a:pPr>
            <a:r>
              <a:rPr lang="en-US" altLang="zh-CN" smtClean="0">
                <a:ea typeface="宋体" charset="-122"/>
              </a:rPr>
              <a:t>                    final  SocketChannel client;</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if (selectionKey.isAcceptable()){</a:t>
            </a:r>
            <a:endParaRPr lang="en-US" altLang="zh-CN" smtClean="0">
              <a:ea typeface="宋体" charset="-122"/>
            </a:endParaRPr>
          </a:p>
          <a:p>
            <a:pPr marL="0" indent="0" eaLnBrk="1" hangingPunct="1">
              <a:buNone/>
            </a:pPr>
            <a:r>
              <a:rPr lang="en-US" altLang="zh-CN" smtClean="0">
                <a:ea typeface="宋体" charset="-122"/>
              </a:rPr>
              <a:t>                                ServerSocketChannel serverSocketChannel1= (ServerSocketChannel) selectionKey.channel();</a:t>
            </a:r>
            <a:endParaRPr lang="en-US" altLang="zh-CN" smtClean="0">
              <a:ea typeface="宋体" charset="-122"/>
            </a:endParaRPr>
          </a:p>
          <a:p>
            <a:pPr marL="0" indent="0" eaLnBrk="1" hangingPunct="1">
              <a:buNone/>
            </a:pPr>
            <a:r>
              <a:rPr lang="en-US" altLang="zh-CN" smtClean="0">
                <a:ea typeface="宋体" charset="-122"/>
              </a:rPr>
              <a:t>                                client=serverSocketChannel1.accept();</a:t>
            </a:r>
            <a:endParaRPr lang="en-US" altLang="zh-CN" smtClean="0">
              <a:ea typeface="宋体" charset="-122"/>
            </a:endParaRPr>
          </a:p>
          <a:p>
            <a:pPr marL="0" indent="0" eaLnBrk="1" hangingPunct="1">
              <a:buNone/>
            </a:pPr>
            <a:r>
              <a:rPr lang="en-US" altLang="zh-CN" smtClean="0">
                <a:ea typeface="宋体" charset="-122"/>
              </a:rPr>
              <a:t>                                client.configureBlocking(false);</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key="["+ UUID.randomUUID().toString()+"]";</a:t>
            </a:r>
            <a:endParaRPr lang="en-US" altLang="zh-CN" smtClean="0">
              <a:ea typeface="宋体" charset="-122"/>
            </a:endParaRPr>
          </a:p>
          <a:p>
            <a:pPr marL="0" indent="0" eaLnBrk="1" hangingPunct="1">
              <a:buNone/>
            </a:pPr>
            <a:r>
              <a:rPr lang="en-US" altLang="zh-CN" smtClean="0">
                <a:ea typeface="宋体" charset="-122"/>
              </a:rPr>
              <a:t>                                clientMap.put(key,client);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else if(selectionKey.isReadable()){</a:t>
            </a:r>
            <a:endParaRPr lang="en-US" altLang="zh-CN" smtClean="0">
              <a:ea typeface="宋体" charset="-122"/>
            </a:endParaRPr>
          </a:p>
          <a:p>
            <a:pPr marL="0" indent="0" eaLnBrk="1" hangingPunct="1">
              <a:buNone/>
            </a:pPr>
            <a:r>
              <a:rPr lang="en-US" altLang="zh-CN" smtClean="0">
                <a:ea typeface="宋体" charset="-122"/>
              </a:rPr>
              <a:t>                                    client= (SocketChannel) selectionKey.channel();</a:t>
            </a: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readBuffer.flip();</a:t>
            </a:r>
            <a:endParaRPr lang="en-US" altLang="zh-CN" smtClean="0">
              <a:ea typeface="宋体" charset="-122"/>
            </a:endParaRPr>
          </a:p>
          <a:p>
            <a:pPr marL="0" indent="0" eaLnBrk="1" hangingPunct="1">
              <a:buNone/>
            </a:pPr>
            <a:r>
              <a:rPr lang="en-US" altLang="zh-CN" smtClean="0">
                <a:ea typeface="宋体" charset="-122"/>
              </a:rPr>
              <a:t>                                        Charset charset=Charset.forName("utf-8");</a:t>
            </a:r>
            <a:endParaRPr lang="en-US" altLang="zh-CN" smtClean="0">
              <a:ea typeface="宋体" charset="-122"/>
            </a:endParaRPr>
          </a:p>
          <a:p>
            <a:pPr marL="0" indent="0" eaLnBrk="1" hangingPunct="1">
              <a:buNone/>
            </a:pPr>
            <a:r>
              <a:rPr lang="en-US" altLang="zh-CN" smtClean="0">
                <a:ea typeface="宋体" charset="-122"/>
              </a:rPr>
              <a:t>                                        String reciveString=String.valueOf(charset.decode(readBuffer).array());</a:t>
            </a:r>
            <a:endParaRPr lang="en-US" altLang="zh-CN" smtClean="0">
              <a:ea typeface="宋体" charset="-122"/>
            </a:endParaRPr>
          </a:p>
          <a:p>
            <a:pPr marL="0" indent="0" eaLnBrk="1" hangingPunct="1">
              <a:buNone/>
            </a:pPr>
            <a:r>
              <a:rPr lang="en-US" altLang="zh-CN" smtClean="0">
                <a:ea typeface="宋体" charset="-122"/>
              </a:rPr>
              <a:t>                                        System.out.println(client+":"+reciveString);</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String senderKey=null;</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if (client == entry.getValue()){</a:t>
            </a:r>
            <a:endParaRPr lang="en-US" altLang="zh-CN" smtClean="0">
              <a:ea typeface="宋体" charset="-122"/>
            </a:endParaRPr>
          </a:p>
          <a:p>
            <a:pPr marL="0" indent="0" eaLnBrk="1" hangingPunct="1">
              <a:buNone/>
            </a:pPr>
            <a:r>
              <a:rPr lang="en-US" altLang="zh-CN" smtClean="0">
                <a:ea typeface="宋体" charset="-122"/>
              </a:rPr>
              <a:t>                                                senderKey=entry.getKey();</a:t>
            </a:r>
            <a:endParaRPr lang="en-US" altLang="zh-CN" smtClean="0">
              <a:ea typeface="宋体" charset="-122"/>
            </a:endParaRPr>
          </a:p>
          <a:p>
            <a:pPr marL="0" indent="0" eaLnBrk="1" hangingPunct="1">
              <a:buNone/>
            </a:pPr>
            <a:r>
              <a:rPr lang="en-US" altLang="zh-CN" smtClean="0">
                <a:ea typeface="宋体" charset="-122"/>
              </a:rPr>
              <a:t>                                                break;</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for (Map.Entry&lt;String,SocketChannel&gt; entry : clientMap.entrySet()){</a:t>
            </a:r>
            <a:endParaRPr lang="en-US" altLang="zh-CN" smtClean="0">
              <a:ea typeface="宋体" charset="-122"/>
            </a:endParaRPr>
          </a:p>
          <a:p>
            <a:pPr marL="0" indent="0" eaLnBrk="1" hangingPunct="1">
              <a:buNone/>
            </a:pPr>
            <a:r>
              <a:rPr lang="en-US" altLang="zh-CN" smtClean="0">
                <a:ea typeface="宋体" charset="-122"/>
              </a:rPr>
              <a:t>                                            SocketChannel socketChannel=entry.getValue();</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r>
              <a:rPr lang="en-US" altLang="zh-CN" smtClean="0">
                <a:ea typeface="宋体" charset="-122"/>
              </a:rPr>
              <a:t>                                            writeBuffer.put((senderKey+":"+reciveString).getBytes());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socketChannel.write(writeBuffer);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 catch (IOException e) {</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将</a:t>
            </a:r>
            <a:r>
              <a:rPr lang="en-US" altLang="zh-CN" smtClean="0">
                <a:ea typeface="宋体" charset="-122"/>
              </a:rPr>
              <a:t>key</a:t>
            </a:r>
            <a:r>
              <a:rPr lang="zh-CN" altLang="en-US" smtClean="0">
                <a:ea typeface="宋体" charset="-122"/>
              </a:rPr>
              <a:t>清空，相当于</a:t>
            </a:r>
            <a:r>
              <a:rPr lang="en-US" altLang="zh-CN" smtClean="0">
                <a:ea typeface="宋体" charset="-122"/>
              </a:rPr>
              <a:t>Itetor</a:t>
            </a:r>
            <a:r>
              <a:rPr lang="zh-CN" altLang="en-US" smtClean="0">
                <a:ea typeface="宋体" charset="-122"/>
              </a:rPr>
              <a:t>一次性</a:t>
            </a:r>
            <a:r>
              <a:rPr lang="en-US" altLang="zh-CN" smtClean="0">
                <a:ea typeface="宋体" charset="-122"/>
              </a:rPr>
              <a:t>remove</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zh-CN" altLang="en-US" smtClean="0">
                <a:ea typeface="宋体" charset="-122"/>
              </a:rPr>
              <a:t>客户端程序</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package com.gan.NIOTest;</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import java.io.BufferedReader;</a:t>
            </a:r>
            <a:endParaRPr lang="en-US" altLang="zh-CN" smtClean="0">
              <a:ea typeface="宋体" charset="-122"/>
            </a:endParaRPr>
          </a:p>
          <a:p>
            <a:pPr marL="0" indent="0" eaLnBrk="1" hangingPunct="1">
              <a:buNone/>
            </a:pPr>
            <a:r>
              <a:rPr lang="en-US" altLang="zh-CN" smtClean="0">
                <a:ea typeface="宋体" charset="-122"/>
              </a:rPr>
              <a:t>import java.io.IOException;</a:t>
            </a:r>
            <a:endParaRPr lang="en-US" altLang="zh-CN" smtClean="0">
              <a:ea typeface="宋体" charset="-122"/>
            </a:endParaRPr>
          </a:p>
          <a:p>
            <a:pPr marL="0" indent="0" eaLnBrk="1" hangingPunct="1">
              <a:buNone/>
            </a:pPr>
            <a:r>
              <a:rPr lang="en-US" altLang="zh-CN" smtClean="0">
                <a:ea typeface="宋体" charset="-122"/>
              </a:rPr>
              <a:t>import java.io.InputStreamReader;</a:t>
            </a:r>
            <a:endParaRPr lang="en-US" altLang="zh-CN" smtClean="0">
              <a:ea typeface="宋体" charset="-122"/>
            </a:endParaRPr>
          </a:p>
          <a:p>
            <a:pPr marL="0" indent="0" eaLnBrk="1" hangingPunct="1">
              <a:buNone/>
            </a:pPr>
            <a:r>
              <a:rPr lang="en-US" altLang="zh-CN" smtClean="0">
                <a:ea typeface="宋体" charset="-122"/>
              </a:rPr>
              <a:t>import java.net.InetSocketAddress;</a:t>
            </a:r>
            <a:endParaRPr lang="en-US" altLang="zh-CN" smtClean="0">
              <a:ea typeface="宋体" charset="-122"/>
            </a:endParaRPr>
          </a:p>
          <a:p>
            <a:pPr marL="0" indent="0" eaLnBrk="1" hangingPunct="1">
              <a:buNone/>
            </a:pPr>
            <a:r>
              <a:rPr lang="en-US" altLang="zh-CN" smtClean="0">
                <a:ea typeface="宋体" charset="-122"/>
              </a:rPr>
              <a:t>import java.nio.ByteBuffer;</a:t>
            </a:r>
            <a:endParaRPr lang="en-US" altLang="zh-CN" smtClean="0">
              <a:ea typeface="宋体" charset="-122"/>
            </a:endParaRPr>
          </a:p>
          <a:p>
            <a:pPr marL="0" indent="0" eaLnBrk="1" hangingPunct="1">
              <a:buNone/>
            </a:pPr>
            <a:r>
              <a:rPr lang="en-US" altLang="zh-CN" smtClean="0">
                <a:ea typeface="宋体" charset="-122"/>
              </a:rPr>
              <a:t>import java.nio.channels.SelectionKey;</a:t>
            </a:r>
            <a:endParaRPr lang="en-US" altLang="zh-CN" smtClean="0">
              <a:ea typeface="宋体" charset="-122"/>
            </a:endParaRPr>
          </a:p>
          <a:p>
            <a:pPr marL="0" indent="0" eaLnBrk="1" hangingPunct="1">
              <a:buNone/>
            </a:pPr>
            <a:r>
              <a:rPr lang="en-US" altLang="zh-CN" smtClean="0">
                <a:ea typeface="宋体" charset="-122"/>
              </a:rPr>
              <a:t>import java.nio.channels.Selector;</a:t>
            </a:r>
            <a:endParaRPr lang="en-US" altLang="zh-CN" smtClean="0">
              <a:ea typeface="宋体" charset="-122"/>
            </a:endParaRPr>
          </a:p>
          <a:p>
            <a:pPr marL="0" indent="0" eaLnBrk="1" hangingPunct="1">
              <a:buNone/>
            </a:pPr>
            <a:r>
              <a:rPr lang="en-US" altLang="zh-CN" smtClean="0">
                <a:ea typeface="宋体" charset="-122"/>
              </a:rPr>
              <a:t>import java.nio.channels.SocketChannel;</a:t>
            </a:r>
            <a:endParaRPr lang="en-US" altLang="zh-CN" smtClean="0">
              <a:ea typeface="宋体" charset="-122"/>
            </a:endParaRPr>
          </a:p>
          <a:p>
            <a:pPr marL="0" indent="0" eaLnBrk="1" hangingPunct="1">
              <a:buNone/>
            </a:pPr>
            <a:r>
              <a:rPr lang="en-US" altLang="zh-CN" smtClean="0">
                <a:ea typeface="宋体" charset="-122"/>
              </a:rPr>
              <a:t>import java.time.LocalDateTime;</a:t>
            </a:r>
            <a:endParaRPr lang="en-US" altLang="zh-CN" smtClean="0">
              <a:ea typeface="宋体" charset="-122"/>
            </a:endParaRPr>
          </a:p>
          <a:p>
            <a:pPr marL="0" indent="0" eaLnBrk="1" hangingPunct="1">
              <a:buNone/>
            </a:pPr>
            <a:r>
              <a:rPr lang="en-US" altLang="zh-CN" smtClean="0">
                <a:ea typeface="宋体" charset="-122"/>
              </a:rPr>
              <a:t>import java.util.Set;</a:t>
            </a:r>
            <a:endParaRPr lang="en-US" altLang="zh-CN" smtClean="0">
              <a:ea typeface="宋体" charset="-122"/>
            </a:endParaRPr>
          </a:p>
          <a:p>
            <a:pPr marL="0" indent="0" eaLnBrk="1" hangingPunct="1">
              <a:buNone/>
            </a:pPr>
            <a:r>
              <a:rPr lang="en-US" altLang="zh-CN" smtClean="0">
                <a:ea typeface="宋体" charset="-122"/>
              </a:rPr>
              <a:t>import java.util.concurrent.ExecutorService;</a:t>
            </a:r>
            <a:endParaRPr lang="en-US" altLang="zh-CN" smtClean="0">
              <a:ea typeface="宋体" charset="-122"/>
            </a:endParaRPr>
          </a:p>
          <a:p>
            <a:pPr marL="0" indent="0" eaLnBrk="1" hangingPunct="1">
              <a:buNone/>
            </a:pPr>
            <a:r>
              <a:rPr lang="en-US" altLang="zh-CN" smtClean="0">
                <a:ea typeface="宋体" charset="-122"/>
              </a:rPr>
              <a:t>import java.util.concurrent.Executors;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public class NIOClient {</a:t>
            </a:r>
            <a:endParaRPr lang="en-US" altLang="zh-CN" smtClean="0">
              <a:ea typeface="宋体" charset="-122"/>
            </a:endParaRPr>
          </a:p>
          <a:p>
            <a:pPr marL="0" indent="0" eaLnBrk="1" hangingPunct="1">
              <a:buNone/>
            </a:pPr>
            <a:r>
              <a:rPr lang="en-US" altLang="zh-CN" smtClean="0">
                <a:ea typeface="宋体" charset="-122"/>
              </a:rPr>
              <a:t>    public static void main(String[] args) throws IOException {</a:t>
            </a:r>
            <a:endParaRPr lang="en-US" altLang="zh-CN" smtClean="0">
              <a:ea typeface="宋体" charset="-122"/>
            </a:endParaRPr>
          </a:p>
          <a:p>
            <a:pPr marL="0" indent="0" eaLnBrk="1" hangingPunct="1">
              <a:buNone/>
            </a:pPr>
            <a:r>
              <a:rPr lang="en-US" altLang="zh-CN" smtClean="0">
                <a:ea typeface="宋体" charset="-122"/>
              </a:rPr>
              <a:t>            try {</a:t>
            </a:r>
            <a:endParaRPr lang="en-US" altLang="zh-CN" smtClean="0">
              <a:ea typeface="宋体" charset="-122"/>
            </a:endParaRPr>
          </a:p>
          <a:p>
            <a:pPr marL="0" indent="0" eaLnBrk="1" hangingPunct="1">
              <a:buNone/>
            </a:pPr>
            <a:r>
              <a:rPr lang="en-US" altLang="zh-CN" smtClean="0">
                <a:ea typeface="宋体" charset="-122"/>
              </a:rPr>
              <a:t>                SocketChannel socketChannel=SocketChannel.open();</a:t>
            </a:r>
            <a:endParaRPr lang="en-US" altLang="zh-CN" smtClean="0">
              <a:ea typeface="宋体" charset="-122"/>
            </a:endParaRPr>
          </a:p>
          <a:p>
            <a:pPr marL="0" indent="0" eaLnBrk="1" hangingPunct="1">
              <a:buNone/>
            </a:pPr>
            <a:r>
              <a:rPr lang="en-US" altLang="zh-CN" smtClean="0">
                <a:ea typeface="宋体" charset="-122"/>
              </a:rPr>
              <a:t>                socketChannel.configureBlocking(false);</a:t>
            </a:r>
            <a:endParaRPr lang="en-US" altLang="zh-CN" smtClean="0">
              <a:ea typeface="宋体" charset="-122"/>
            </a:endParaRPr>
          </a:p>
          <a:p>
            <a:pPr marL="0" indent="0" eaLnBrk="1" hangingPunct="1">
              <a:buNone/>
            </a:pPr>
            <a:r>
              <a:rPr lang="en-US" altLang="zh-CN" smtClean="0">
                <a:ea typeface="宋体" charset="-122"/>
              </a:rPr>
              <a:t>                Selector selector=Selector.open();</a:t>
            </a:r>
            <a:endParaRPr lang="en-US" altLang="zh-CN" smtClean="0">
              <a:ea typeface="宋体" charset="-122"/>
            </a:endParaRPr>
          </a:p>
          <a:p>
            <a:pPr marL="0" indent="0" eaLnBrk="1" hangingPunct="1">
              <a:buNone/>
            </a:pPr>
            <a:r>
              <a:rPr lang="en-US" altLang="zh-CN" smtClean="0">
                <a:ea typeface="宋体" charset="-122"/>
              </a:rPr>
              <a:t>                //</a:t>
            </a:r>
            <a:r>
              <a:rPr lang="zh-CN" altLang="en-US" smtClean="0">
                <a:ea typeface="宋体" charset="-122"/>
              </a:rPr>
              <a:t>监听客户端是否发起连接</a:t>
            </a:r>
            <a:endParaRPr lang="zh-CN" altLang="en-US" smtClean="0">
              <a:ea typeface="宋体" charset="-122"/>
            </a:endParaRPr>
          </a:p>
          <a:p>
            <a:pPr marL="0" indent="0" eaLnBrk="1" hangingPunct="1">
              <a:buNone/>
            </a:pPr>
            <a:r>
              <a:rPr lang="zh-CN" altLang="en-US" smtClean="0">
                <a:ea typeface="宋体" charset="-122"/>
              </a:rPr>
              <a:t>                </a:t>
            </a:r>
            <a:r>
              <a:rPr lang="en-US" altLang="zh-CN" smtClean="0">
                <a:ea typeface="宋体" charset="-122"/>
              </a:rPr>
              <a:t>socketChannel.register(selector, SelectionKey.OP_CONNECT);</a:t>
            </a:r>
            <a:endParaRPr lang="en-US" altLang="zh-CN" smtClean="0">
              <a:ea typeface="宋体" charset="-122"/>
            </a:endParaRPr>
          </a:p>
          <a:p>
            <a:pPr marL="0" indent="0" eaLnBrk="1" hangingPunct="1">
              <a:buNone/>
            </a:pPr>
            <a:r>
              <a:rPr lang="en-US" altLang="zh-CN" smtClean="0">
                <a:ea typeface="宋体" charset="-122"/>
              </a:rPr>
              <a:t>                socketChannel.connect(new InetSocketAddress("127.0.0.1",8899));</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while (true){</a:t>
            </a:r>
            <a:endParaRPr lang="en-US" altLang="zh-CN" smtClean="0">
              <a:ea typeface="宋体" charset="-122"/>
            </a:endParaRPr>
          </a:p>
          <a:p>
            <a:pPr marL="0" indent="0" eaLnBrk="1" hangingPunct="1">
              <a:buNone/>
            </a:pPr>
            <a:r>
              <a:rPr lang="en-US" altLang="zh-CN" smtClean="0">
                <a:ea typeface="宋体" charset="-122"/>
              </a:rPr>
              <a:t>                    selector.select();</a:t>
            </a:r>
            <a:endParaRPr lang="en-US" altLang="zh-CN" smtClean="0">
              <a:ea typeface="宋体" charset="-122"/>
            </a:endParaRPr>
          </a:p>
          <a:p>
            <a:pPr marL="0" indent="0" eaLnBrk="1" hangingPunct="1">
              <a:buNone/>
            </a:pPr>
            <a:r>
              <a:rPr lang="en-US" altLang="zh-CN" smtClean="0">
                <a:ea typeface="宋体" charset="-122"/>
              </a:rPr>
              <a:t>                    Set&lt;SelectionKey&gt; selectionKeys=selector.selectedKeys();</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for (SelectionKey  selectionKey:selectionKeys){</a:t>
            </a:r>
            <a:endParaRPr lang="en-US" altLang="zh-CN" smtClean="0">
              <a:ea typeface="宋体" charset="-122"/>
            </a:endParaRPr>
          </a:p>
          <a:p>
            <a:pPr marL="0" indent="0" eaLnBrk="1" hangingPunct="1">
              <a:buNone/>
            </a:pPr>
            <a:r>
              <a:rPr lang="en-US" altLang="zh-CN" smtClean="0">
                <a:ea typeface="宋体" charset="-122"/>
              </a:rPr>
              <a:t>                        if (selectionKey.isConnectable()){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(client.isConnectionPending()){</a:t>
            </a:r>
            <a:endParaRPr lang="en-US" altLang="zh-CN" smtClean="0">
              <a:ea typeface="宋体" charset="-122"/>
            </a:endParaRPr>
          </a:p>
          <a:p>
            <a:pPr marL="0" indent="0" eaLnBrk="1" hangingPunct="1">
              <a:buNone/>
            </a:pPr>
            <a:r>
              <a:rPr lang="en-US" altLang="zh-CN" smtClean="0">
                <a:ea typeface="宋体" charset="-122"/>
              </a:rPr>
              <a:t>                                client.finishConnect();</a:t>
            </a:r>
            <a:endParaRPr lang="en-US" altLang="zh-CN" smtClean="0">
              <a:ea typeface="宋体" charset="-122"/>
            </a:endParaRPr>
          </a:p>
          <a:p>
            <a:pPr marL="0" indent="0" eaLnBrk="1" hangingPunct="1">
              <a:buNone/>
            </a:pPr>
            <a:r>
              <a:rPr lang="en-US" altLang="zh-CN" smtClean="0">
                <a:ea typeface="宋体" charset="-122"/>
              </a:rPr>
              <a:t>                                ByteBuffer writeBuffer=ByteBuffer.allocate(1024);</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writeBuffer.put((LocalDateTime.now()+"</a:t>
            </a:r>
            <a:r>
              <a:rPr lang="zh-CN" altLang="en-US" smtClean="0">
                <a:ea typeface="宋体" charset="-122"/>
              </a:rPr>
              <a:t>连接成功</a:t>
            </a:r>
            <a:r>
              <a:rPr lang="en-US" altLang="zh-CN" smtClean="0">
                <a:ea typeface="宋体" charset="-122"/>
              </a:rPr>
              <a:t>").getBytes());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ExecutorService executorService= Executors.newSingleThreadExecutor(Executors.defaultThreadFactory());</a:t>
            </a:r>
            <a:endParaRPr lang="en-US" altLang="zh-CN" smtClean="0">
              <a:ea typeface="宋体" charset="-122"/>
            </a:endParaRPr>
          </a:p>
          <a:p>
            <a:pPr marL="0" indent="0" eaLnBrk="1" hangingPunct="1">
              <a:buNone/>
            </a:pPr>
            <a:r>
              <a:rPr lang="en-US" altLang="zh-CN" smtClean="0">
                <a:ea typeface="宋体" charset="-122"/>
              </a:rPr>
              <a:t>                                executorService.submit(()-&gt;{</a:t>
            </a:r>
            <a:endParaRPr lang="en-US" altLang="zh-CN" smtClean="0">
              <a:ea typeface="宋体" charset="-122"/>
            </a:endParaRPr>
          </a:p>
          <a:p>
            <a:pPr marL="0" indent="0" eaLnBrk="1" hangingPunct="1">
              <a:buNone/>
            </a:pPr>
            <a:r>
              <a:rPr lang="en-US" altLang="zh-CN" smtClean="0">
                <a:ea typeface="宋体" charset="-122"/>
              </a:rPr>
              <a:t>                                   while(true){</a:t>
            </a:r>
            <a:endParaRPr lang="en-US" altLang="zh-CN" smtClean="0">
              <a:ea typeface="宋体" charset="-122"/>
            </a:endParaRPr>
          </a:p>
          <a:p>
            <a:pPr marL="0" indent="0" eaLnBrk="1" hangingPunct="1">
              <a:buNone/>
            </a:pPr>
            <a:r>
              <a:rPr lang="en-US" altLang="zh-CN" smtClean="0">
                <a:ea typeface="宋体" charset="-122"/>
              </a:rPr>
              <a:t>                                        try{</a:t>
            </a:r>
            <a:endParaRPr lang="en-US" altLang="zh-CN" smtClean="0">
              <a:ea typeface="宋体" charset="-122"/>
            </a:endParaRPr>
          </a:p>
          <a:p>
            <a:pPr marL="0" indent="0" eaLnBrk="1" hangingPunct="1">
              <a:buNone/>
            </a:pPr>
            <a:r>
              <a:rPr lang="en-US" altLang="zh-CN" smtClean="0">
                <a:ea typeface="宋体" charset="-122"/>
              </a:rPr>
              <a:t>                                            writeBuffer.clear();</a:t>
            </a:r>
            <a:endParaRPr lang="en-US" altLang="zh-CN" smtClean="0">
              <a:ea typeface="宋体" charset="-122"/>
            </a:endParaRPr>
          </a:p>
          <a:p>
            <a:pPr marL="0" indent="0" eaLnBrk="1" hangingPunct="1">
              <a:buNone/>
            </a:pPr>
            <a:r>
              <a:rPr lang="en-US" altLang="zh-CN" smtClean="0">
                <a:ea typeface="宋体" charset="-122"/>
              </a:rPr>
              <a:t>                                            InputStreamReader input=new InputStreamReader(System.in);</a:t>
            </a:r>
            <a:endParaRPr lang="en-US" altLang="zh-CN" smtClean="0">
              <a:ea typeface="宋体" charset="-122"/>
            </a:endParaRPr>
          </a:p>
          <a:p>
            <a:pPr marL="0" indent="0" eaLnBrk="1" hangingPunct="1">
              <a:buNone/>
            </a:pPr>
            <a:r>
              <a:rPr lang="en-US" altLang="zh-CN" smtClean="0">
                <a:ea typeface="宋体" charset="-122"/>
              </a:rPr>
              <a:t>                                            BufferedReader bufferedReader=new BufferedReader(input);</a:t>
            </a:r>
            <a:endParaRPr lang="en-US" altLang="zh-CN" smtClean="0">
              <a:ea typeface="宋体" charset="-122"/>
            </a:endParaRPr>
          </a:p>
          <a:p>
            <a:pPr marL="0" indent="0" eaLnBrk="1" hangingPunct="1">
              <a:buNone/>
            </a:pPr>
            <a:r>
              <a:rPr lang="en-US" altLang="zh-CN" smtClean="0">
                <a:ea typeface="宋体" charset="-122"/>
              </a:rPr>
              <a:t>                                            String message=bufferedReader.readLine();</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writeBuffer.put(message.getBytes());</a:t>
            </a:r>
            <a:endParaRPr lang="en-US" altLang="zh-CN" smtClean="0">
              <a:ea typeface="宋体" charset="-122"/>
            </a:endParaRPr>
          </a:p>
          <a:p>
            <a:pPr marL="0" indent="0" eaLnBrk="1" hangingPunct="1">
              <a:buNone/>
            </a:pPr>
            <a:r>
              <a:rPr lang="en-US" altLang="zh-CN" smtClean="0">
                <a:ea typeface="宋体" charset="-122"/>
              </a:rPr>
              <a:t>                                            writeBuffer.flip();</a:t>
            </a:r>
            <a:endParaRPr lang="en-US" altLang="zh-CN" smtClean="0">
              <a:ea typeface="宋体" charset="-122"/>
            </a:endParaRPr>
          </a:p>
          <a:p>
            <a:pPr marL="0" indent="0" eaLnBrk="1" hangingPunct="1">
              <a:buNone/>
            </a:pPr>
            <a:r>
              <a:rPr lang="en-US" altLang="zh-CN" smtClean="0">
                <a:ea typeface="宋体" charset="-122"/>
              </a:rPr>
              <a:t>                                            client.write(writeBuffer);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client.register(selector,SelectionKey.OP_READ);</a:t>
            </a:r>
            <a:endParaRPr lang="en-US" altLang="zh-CN" smtClean="0">
              <a:ea typeface="宋体" charset="-122"/>
            </a:endParaRPr>
          </a:p>
          <a:p>
            <a:pPr marL="0" indent="0" eaLnBrk="1" hangingPunct="1">
              <a:buNone/>
            </a:pPr>
            <a:r>
              <a:rPr lang="en-US" altLang="zh-CN" smtClean="0">
                <a:ea typeface="宋体" charset="-122"/>
              </a:rPr>
              <a:t>                        }else if (selectionKey.isReadable()){</a:t>
            </a:r>
            <a:endParaRPr lang="en-US" altLang="zh-CN" smtClean="0">
              <a:ea typeface="宋体" charset="-122"/>
            </a:endParaRPr>
          </a:p>
          <a:p>
            <a:pPr marL="0" indent="0" eaLnBrk="1" hangingPunct="1">
              <a:buNone/>
            </a:pPr>
            <a:r>
              <a:rPr lang="en-US" altLang="zh-CN" smtClean="0">
                <a:ea typeface="宋体" charset="-122"/>
              </a:rPr>
              <a:t>                            SocketChannel client= (SocketChannel) selectionKey.channel();</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ByteBuffer readBuffer=ByteBuffer.allocate(1024);</a:t>
            </a:r>
            <a:endParaRPr lang="en-US" altLang="zh-CN" smtClean="0">
              <a:ea typeface="宋体" charset="-122"/>
            </a:endParaRPr>
          </a:p>
          <a:p>
            <a:pPr marL="0" indent="0" eaLnBrk="1" hangingPunct="1">
              <a:buNone/>
            </a:pPr>
            <a:r>
              <a:rPr lang="en-US" altLang="zh-CN" smtClean="0">
                <a:ea typeface="宋体" charset="-122"/>
              </a:rPr>
              <a:t>                            int count=client.read(readBuffer);</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if (count&gt;0){</a:t>
            </a:r>
            <a:endParaRPr lang="en-US" altLang="zh-CN" smtClean="0">
              <a:ea typeface="宋体" charset="-122"/>
            </a:endParaRPr>
          </a:p>
          <a:p>
            <a:pPr marL="0" indent="0" eaLnBrk="1" hangingPunct="1">
              <a:buNone/>
            </a:pPr>
            <a:r>
              <a:rPr lang="en-US" altLang="zh-CN" smtClean="0">
                <a:ea typeface="宋体" charset="-122"/>
              </a:rPr>
              <a:t>                                String receiveMessage=new String(readBuffer.array(),0,count);</a:t>
            </a:r>
            <a:endParaRPr lang="en-US" altLang="zh-CN" smtClean="0">
              <a:ea typeface="宋体" charset="-122"/>
            </a:endParaRPr>
          </a:p>
          <a:p>
            <a:pPr marL="0" indent="0" eaLnBrk="1" hangingPunct="1">
              <a:buNone/>
            </a:pPr>
            <a:r>
              <a:rPr lang="en-US" altLang="zh-CN" smtClean="0">
                <a:ea typeface="宋体" charset="-122"/>
              </a:rPr>
              <a:t>                                System.out.println(receiveMessage);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selectionKeys.clear();</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catch (Exception e){</a:t>
            </a:r>
            <a:endParaRPr lang="en-US" altLang="zh-CN" smtClean="0">
              <a:ea typeface="宋体" charset="-122"/>
            </a:endParaRPr>
          </a:p>
          <a:p>
            <a:pPr marL="0" indent="0" eaLnBrk="1" hangingPunct="1">
              <a:buNone/>
            </a:pPr>
            <a:r>
              <a:rPr lang="en-US" altLang="zh-CN" smtClean="0">
                <a:ea typeface="宋体" charset="-122"/>
              </a:rPr>
              <a:t>                e.printStackTrace();</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    }</a:t>
            </a:r>
            <a:endParaRPr lang="en-US" altLang="zh-CN" smtClean="0">
              <a:ea typeface="宋体" charset="-122"/>
            </a:endParaRPr>
          </a:p>
          <a:p>
            <a:pPr marL="0" indent="0" eaLnBrk="1" hangingPunct="1">
              <a:buNone/>
            </a:pPr>
            <a:r>
              <a:rPr lang="en-US" altLang="zh-CN" smtClean="0">
                <a:ea typeface="宋体" charset="-122"/>
              </a:rPr>
              <a:t>}</a:t>
            </a:r>
            <a:endParaRPr lang="en-US" altLang="zh-CN" smtClean="0">
              <a:ea typeface="宋体" charset="-122"/>
            </a:endParaRPr>
          </a:p>
          <a:p>
            <a:pPr marL="0" indent="0" eaLnBrk="1" hangingPunct="1">
              <a:buNone/>
            </a:pP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代码演示讲解流程</a:t>
            </a:r>
            <a:endParaRPr lang="en-US" altLang="zh-CN" smtClean="0">
              <a:ea typeface="宋体" charset="-122"/>
            </a:endParaRPr>
          </a:p>
          <a:p>
            <a:pPr marL="228600" indent="-228600" eaLnBrk="1" hangingPunct="1">
              <a:buAutoNum type="arabicPeriod"/>
            </a:pPr>
            <a:r>
              <a:rPr lang="zh-CN" altLang="en-US" smtClean="0">
                <a:ea typeface="宋体" charset="-122"/>
              </a:rPr>
              <a:t>思路分析图</a:t>
            </a:r>
            <a:endParaRPr lang="en-US" altLang="zh-CN" smtClean="0">
              <a:ea typeface="宋体" charset="-122"/>
            </a:endParaRPr>
          </a:p>
          <a:p>
            <a:pPr marL="228600" indent="-228600" eaLnBrk="1" hangingPunct="1">
              <a:buAutoNum type="arabicPeriod"/>
            </a:pPr>
            <a:r>
              <a:rPr lang="zh-CN" altLang="en-US" smtClean="0">
                <a:ea typeface="宋体" charset="-122"/>
              </a:rPr>
              <a:t>代码实现</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这里可以小结</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eaLnBrk="1" hangingPunct="1"/>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90204" pitchFamily="34" charset="0"/>
                <a:cs typeface="Arial" panose="020B0604020202090204" pitchFamily="34" charset="0"/>
              </a:rPr>
              <a:t>rocketMQ </a:t>
            </a:r>
            <a:r>
              <a:rPr lang="zh-CN" altLang="en-US" smtClean="0">
                <a:latin typeface="Arial" panose="020B0604020202090204" pitchFamily="34" charset="0"/>
                <a:cs typeface="Arial" panose="020B0604020202090204" pitchFamily="34" charset="0"/>
              </a:rPr>
              <a:t>在消费消息时，使用了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kafka </a:t>
            </a:r>
            <a:r>
              <a:rPr lang="zh-CN" altLang="en-US" smtClean="0">
                <a:latin typeface="Arial" panose="020B0604020202090204" pitchFamily="34" charset="0"/>
                <a:cs typeface="Arial" panose="020B0604020202090204" pitchFamily="34" charset="0"/>
              </a:rPr>
              <a:t>使用了 </a:t>
            </a:r>
            <a:r>
              <a:rPr lang="en-US" altLang="zh-CN" smtClean="0">
                <a:latin typeface="Arial" panose="020B0604020202090204" pitchFamily="34" charset="0"/>
                <a:cs typeface="Arial" panose="020B0604020202090204" pitchFamily="34" charset="0"/>
              </a:rPr>
              <a:t>sendFile</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debug </a:t>
            </a:r>
            <a:r>
              <a:rPr lang="zh-CN" altLang="en-US" smtClean="0">
                <a:ea typeface="宋体" charset="-122"/>
              </a:rPr>
              <a:t>方法</a:t>
            </a:r>
            <a:endParaRPr lang="en-US" altLang="zh-CN" smtClean="0">
              <a:ea typeface="宋体"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charset="-122"/>
            </a:endParaRPr>
          </a:p>
          <a:p>
            <a:pPr eaLnBrk="1" hangingPunct="1"/>
            <a:r>
              <a:rPr lang="zh-CN" altLang="en-US" smtClean="0">
                <a:ea typeface="宋体" charset="-122"/>
              </a:rPr>
              <a:t>的说明</a:t>
            </a:r>
            <a:r>
              <a:rPr lang="en-US" altLang="zh-CN" smtClean="0">
                <a:ea typeface="宋体" charset="-122"/>
              </a:rPr>
              <a:t>:</a:t>
            </a:r>
            <a:endParaRPr lang="en-US" altLang="zh-CN" smtClean="0">
              <a:ea typeface="宋体"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charset="-122"/>
              </a:rPr>
              <a:t>我的理解，就是可以传递数据量大的通讯情景</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a:t>
            </a:r>
            <a:endParaRPr lang="en-US" altLang="zh-CN" smtClean="0">
              <a:ea typeface="宋体" charset="-122"/>
            </a:endParaRPr>
          </a:p>
          <a:p>
            <a:pPr eaLnBrk="1" hangingPunct="1"/>
            <a:endParaRPr lang="en-US" altLang="zh-CN"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charset="-122"/>
              </a:rPr>
              <a:t>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网站</a:t>
            </a:r>
            <a:r>
              <a:rPr lang="en-US" altLang="zh-CN" smtClean="0">
                <a:ea typeface="宋体" charset="-122"/>
              </a:rPr>
              <a:t>: https://netty.io/ </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a:t>
            </a:r>
            <a:r>
              <a:rPr lang="en-US" altLang="zh-CN" smtClean="0">
                <a:ea typeface="宋体" charset="-122"/>
              </a:rPr>
              <a:t>[</a:t>
            </a:r>
            <a:r>
              <a:rPr lang="zh-CN" altLang="en-US" smtClean="0">
                <a:ea typeface="宋体" charset="-122"/>
              </a:rPr>
              <a:t>翻译成反应器模式</a:t>
            </a:r>
            <a:r>
              <a:rPr lang="en-US" altLang="zh-CN" smtClean="0">
                <a:ea typeface="宋体" charset="-122"/>
              </a:rPr>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Reactor </a:t>
            </a:r>
            <a:r>
              <a:rPr lang="zh-CN" altLang="en-US" smtClean="0">
                <a:ea typeface="宋体" charset="-122"/>
              </a:rPr>
              <a:t>模式 翻译为 反应器模式，或者 分发者模式</a:t>
            </a:r>
            <a:r>
              <a:rPr lang="en-US" altLang="zh-CN" smtClean="0">
                <a:ea typeface="宋体" charset="-122"/>
              </a:rPr>
              <a:t>(Dispatcher), </a:t>
            </a:r>
            <a:r>
              <a:rPr lang="zh-CN" altLang="en-US" smtClean="0">
                <a:ea typeface="宋体" charset="-122"/>
              </a:rPr>
              <a:t>通知者模式</a:t>
            </a:r>
            <a:r>
              <a:rPr lang="en-US" altLang="zh-CN" smtClean="0">
                <a:ea typeface="宋体" charset="-122"/>
              </a:rPr>
              <a:t>(notifier)</a:t>
            </a:r>
            <a:endParaRPr lang="en-US" altLang="zh-CN" smtClean="0">
              <a:ea typeface="宋体" charset="-122"/>
            </a:endParaRPr>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说明：后面</a:t>
            </a:r>
            <a:r>
              <a:rPr lang="en-US" altLang="zh-CN" smtClean="0">
                <a:ea typeface="宋体" charset="-122"/>
              </a:rPr>
              <a:t>Netty</a:t>
            </a:r>
            <a:r>
              <a:rPr lang="en-US" altLang="zh-CN" baseline="0" smtClean="0">
                <a:ea typeface="宋体" charset="-122"/>
              </a:rPr>
              <a:t> </a:t>
            </a:r>
            <a:r>
              <a:rPr lang="zh-CN" altLang="en-US" baseline="0" smtClean="0">
                <a:ea typeface="宋体" charset="-122"/>
              </a:rPr>
              <a:t>的 </a:t>
            </a:r>
            <a:r>
              <a:rPr lang="en-US" altLang="zh-CN" baseline="0" smtClean="0">
                <a:ea typeface="宋体" charset="-122"/>
              </a:rPr>
              <a:t>NIOEventLoop </a:t>
            </a:r>
            <a:r>
              <a:rPr lang="zh-CN" altLang="en-US" baseline="0" smtClean="0">
                <a:ea typeface="宋体" charset="-122"/>
              </a:rPr>
              <a:t>就是一个</a:t>
            </a:r>
            <a:r>
              <a:rPr lang="en-US" altLang="zh-CN" baseline="0" smtClean="0">
                <a:ea typeface="宋体" charset="-122"/>
              </a:rPr>
              <a:t>Reactor</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可以演示下</a:t>
            </a:r>
            <a:r>
              <a:rPr lang="en-US" altLang="zh-CN" smtClean="0">
                <a:ea typeface="宋体" charset="-122"/>
              </a:rPr>
              <a:t>NIO</a:t>
            </a:r>
            <a:r>
              <a:rPr lang="en-US" altLang="zh-CN" baseline="0" smtClean="0">
                <a:ea typeface="宋体" charset="-122"/>
              </a:rPr>
              <a:t> </a:t>
            </a:r>
            <a:r>
              <a:rPr lang="zh-CN" altLang="en-US" baseline="0" smtClean="0">
                <a:ea typeface="宋体" charset="-122"/>
              </a:rPr>
              <a:t>群聊</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现场</a:t>
            </a:r>
            <a:endParaRPr lang="en-US" altLang="zh-CN" smtClean="0">
              <a:ea typeface="宋体"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自己画，自己总结</a:t>
            </a:r>
            <a:endParaRPr lang="en-US" altLang="zh-CN" smtClean="0">
              <a:ea typeface="宋体" charset="-122"/>
            </a:endParaRPr>
          </a:p>
          <a:p>
            <a:pPr eaLnBrk="1" hangingPunct="1"/>
            <a:r>
              <a:rPr lang="zh-CN" altLang="en-US" smtClean="0">
                <a:ea typeface="宋体" charset="-122"/>
              </a:rPr>
              <a:t>对</a:t>
            </a:r>
            <a:r>
              <a:rPr lang="en-US" altLang="zh-CN" smtClean="0">
                <a:ea typeface="宋体" charset="-122"/>
              </a:rPr>
              <a:t>zl</a:t>
            </a:r>
            <a:r>
              <a:rPr lang="zh-CN" altLang="en-US" smtClean="0">
                <a:ea typeface="宋体" charset="-122"/>
              </a:rPr>
              <a:t>的图说明</a:t>
            </a:r>
            <a:endParaRPr lang="en-US" altLang="zh-CN" baseline="0" smtClean="0">
              <a:ea typeface="宋体" charset="-122"/>
            </a:endParaRPr>
          </a:p>
          <a:p>
            <a:pPr marL="228600" indent="-228600" eaLnBrk="1" hangingPunct="1">
              <a:buAutoNum type="arabicParenR"/>
            </a:pPr>
            <a:r>
              <a:rPr lang="en-US" altLang="zh-CN" baseline="0" smtClean="0">
                <a:ea typeface="宋体" charset="-122"/>
              </a:rPr>
              <a:t>Boss</a:t>
            </a:r>
            <a:r>
              <a:rPr lang="zh-CN" altLang="en-US" baseline="0" smtClean="0">
                <a:ea typeface="宋体" charset="-122"/>
              </a:rPr>
              <a:t>线程 维护</a:t>
            </a:r>
            <a:r>
              <a:rPr lang="en-US" altLang="zh-CN" baseline="0" smtClean="0">
                <a:ea typeface="宋体" charset="-122"/>
              </a:rPr>
              <a:t>Selector </a:t>
            </a:r>
            <a:r>
              <a:rPr lang="zh-CN" altLang="en-US" baseline="0" smtClean="0">
                <a:ea typeface="宋体" charset="-122"/>
              </a:rPr>
              <a:t>， 只关注 </a:t>
            </a:r>
            <a:r>
              <a:rPr lang="en-US" altLang="zh-CN" baseline="0" smtClean="0">
                <a:ea typeface="宋体" charset="-122"/>
              </a:rPr>
              <a:t>Accept </a:t>
            </a:r>
            <a:r>
              <a:rPr lang="zh-CN" altLang="en-US" baseline="0" smtClean="0">
                <a:ea typeface="宋体" charset="-122"/>
              </a:rPr>
              <a:t>事件</a:t>
            </a:r>
            <a:endParaRPr lang="en-US" altLang="zh-CN" baseline="0" smtClean="0">
              <a:ea typeface="宋体" charset="-122"/>
            </a:endParaRPr>
          </a:p>
          <a:p>
            <a:pPr marL="228600" indent="-228600" eaLnBrk="1" hangingPunct="1">
              <a:buAutoNum type="arabicParenR"/>
            </a:pPr>
            <a:r>
              <a:rPr lang="zh-CN" altLang="en-US" baseline="0" smtClean="0">
                <a:ea typeface="宋体" charset="-122"/>
              </a:rPr>
              <a:t>当接收到</a:t>
            </a:r>
            <a:r>
              <a:rPr lang="en-US" altLang="zh-CN" baseline="0" smtClean="0">
                <a:ea typeface="宋体" charset="-122"/>
              </a:rPr>
              <a:t>Accept </a:t>
            </a:r>
            <a:r>
              <a:rPr lang="zh-CN" altLang="en-US" baseline="0" smtClean="0">
                <a:ea typeface="宋体" charset="-122"/>
              </a:rPr>
              <a:t>事件时，即客户端连接，即获取</a:t>
            </a:r>
            <a:r>
              <a:rPr lang="en-US" altLang="zh-CN" baseline="0" smtClean="0">
                <a:ea typeface="宋体" charset="-122"/>
              </a:rPr>
              <a:t>SelectionKey </a:t>
            </a:r>
            <a:r>
              <a:rPr lang="zh-CN" altLang="en-US" baseline="0" smtClean="0">
                <a:ea typeface="宋体" charset="-122"/>
              </a:rPr>
              <a:t>集合</a:t>
            </a:r>
            <a:r>
              <a:rPr lang="en-US" altLang="zh-CN" baseline="0" smtClean="0">
                <a:ea typeface="宋体" charset="-122"/>
              </a:rPr>
              <a:t>, </a:t>
            </a:r>
            <a:r>
              <a:rPr lang="zh-CN" altLang="en-US" baseline="0" smtClean="0">
                <a:ea typeface="宋体" charset="-122"/>
              </a:rPr>
              <a:t>并获取到对应的</a:t>
            </a:r>
            <a:r>
              <a:rPr lang="en-US" altLang="zh-CN" baseline="0" smtClean="0">
                <a:ea typeface="宋体" charset="-122"/>
              </a:rPr>
              <a:t>SocketChannel </a:t>
            </a:r>
            <a:r>
              <a:rPr lang="zh-CN" altLang="en-US" baseline="0" smtClean="0">
                <a:ea typeface="宋体" charset="-122"/>
              </a:rPr>
              <a:t>，进一步封装成</a:t>
            </a:r>
            <a:r>
              <a:rPr lang="en-US" altLang="zh-CN" baseline="0" smtClean="0">
                <a:ea typeface="宋体" charset="-122"/>
              </a:rPr>
              <a:t>NIOSocketChannel</a:t>
            </a:r>
            <a:r>
              <a:rPr lang="en-US" altLang="zh-CN" smtClean="0">
                <a:ea typeface="宋体" charset="-122"/>
              </a:rPr>
              <a:t>,</a:t>
            </a:r>
            <a:r>
              <a:rPr lang="zh-CN" altLang="en-US" smtClean="0">
                <a:ea typeface="宋体" charset="-122"/>
              </a:rPr>
              <a:t>注册到</a:t>
            </a:r>
            <a:r>
              <a:rPr lang="en-US" altLang="zh-CN" smtClean="0">
                <a:ea typeface="宋体" charset="-122"/>
              </a:rPr>
              <a:t>Worker</a:t>
            </a:r>
            <a:r>
              <a:rPr lang="en-US" altLang="zh-CN" baseline="0" smtClean="0">
                <a:ea typeface="宋体" charset="-122"/>
              </a:rPr>
              <a:t> </a:t>
            </a:r>
            <a:r>
              <a:rPr lang="zh-CN" altLang="en-US" baseline="0" smtClean="0">
                <a:ea typeface="宋体" charset="-122"/>
              </a:rPr>
              <a:t>线程</a:t>
            </a:r>
            <a:r>
              <a:rPr lang="en-US" altLang="zh-CN" baseline="0" smtClean="0">
                <a:ea typeface="宋体" charset="-122"/>
              </a:rPr>
              <a:t>(</a:t>
            </a:r>
            <a:r>
              <a:rPr lang="zh-CN" altLang="en-US" baseline="0" smtClean="0">
                <a:ea typeface="宋体" charset="-122"/>
              </a:rPr>
              <a:t>事件循环</a:t>
            </a:r>
            <a:r>
              <a:rPr lang="en-US" altLang="zh-CN" baseline="0" smtClean="0">
                <a:ea typeface="宋体" charset="-122"/>
              </a:rPr>
              <a:t>)</a:t>
            </a:r>
            <a:r>
              <a:rPr lang="zh-CN" altLang="en-US" baseline="0" smtClean="0">
                <a:ea typeface="宋体" charset="-122"/>
              </a:rPr>
              <a:t>维护的</a:t>
            </a:r>
            <a:r>
              <a:rPr lang="en-US" altLang="zh-CN" baseline="0" smtClean="0">
                <a:ea typeface="宋体" charset="-122"/>
              </a:rPr>
              <a:t>Selector </a:t>
            </a:r>
            <a:r>
              <a:rPr lang="zh-CN" altLang="en-US" baseline="0" smtClean="0">
                <a:ea typeface="宋体" charset="-122"/>
              </a:rPr>
              <a:t>中</a:t>
            </a:r>
            <a:endParaRPr lang="en-US" altLang="zh-CN" baseline="0" smtClean="0">
              <a:ea typeface="宋体" charset="-122"/>
            </a:endParaRPr>
          </a:p>
          <a:p>
            <a:pPr marL="0" indent="0" eaLnBrk="1" hangingPunct="1">
              <a:buNone/>
            </a:pPr>
            <a:r>
              <a:rPr lang="en-US" altLang="zh-CN" baseline="0" smtClean="0">
                <a:ea typeface="宋体" charset="-122"/>
              </a:rPr>
              <a:t>4) </a:t>
            </a:r>
            <a:r>
              <a:rPr lang="zh-CN" altLang="en-US" baseline="0" smtClean="0">
                <a:ea typeface="宋体" charset="-122"/>
              </a:rPr>
              <a:t>当</a:t>
            </a:r>
            <a:r>
              <a:rPr lang="en-US" altLang="zh-CN" baseline="0" smtClean="0">
                <a:ea typeface="宋体" charset="-122"/>
              </a:rPr>
              <a:t>Worker </a:t>
            </a:r>
            <a:r>
              <a:rPr lang="zh-CN" altLang="en-US" baseline="0" smtClean="0">
                <a:ea typeface="宋体" charset="-122"/>
              </a:rPr>
              <a:t>线程监听到注册到</a:t>
            </a:r>
            <a:r>
              <a:rPr lang="en-US" altLang="zh-CN" baseline="0" smtClean="0">
                <a:ea typeface="宋体" charset="-122"/>
              </a:rPr>
              <a:t>Selector </a:t>
            </a:r>
            <a:r>
              <a:rPr lang="zh-CN" altLang="en-US" baseline="0" smtClean="0">
                <a:ea typeface="宋体" charset="-122"/>
              </a:rPr>
              <a:t>中的通道发生自己感兴趣的事件时，就进行处理</a:t>
            </a:r>
            <a:r>
              <a:rPr lang="en-US" altLang="zh-CN" baseline="0" smtClean="0">
                <a:ea typeface="宋体" charset="-122"/>
              </a:rPr>
              <a:t>(</a:t>
            </a:r>
            <a:r>
              <a:rPr lang="zh-CN" altLang="en-US" baseline="0" smtClean="0">
                <a:ea typeface="宋体" charset="-122"/>
              </a:rPr>
              <a:t>由</a:t>
            </a:r>
            <a:r>
              <a:rPr lang="en-US" altLang="zh-CN" baseline="0" smtClean="0">
                <a:ea typeface="宋体" charset="-122"/>
              </a:rPr>
              <a:t>Hanndler</a:t>
            </a:r>
            <a:r>
              <a:rPr lang="zh-CN" altLang="en-US" baseline="0" smtClean="0">
                <a:ea typeface="宋体" charset="-122"/>
              </a:rPr>
              <a:t>来处理</a:t>
            </a:r>
            <a:r>
              <a:rPr lang="en-US" altLang="zh-CN" baseline="0" smtClean="0">
                <a:ea typeface="宋体" charset="-122"/>
              </a:rPr>
              <a:t>[</a:t>
            </a:r>
            <a:r>
              <a:rPr lang="zh-CN" altLang="en-US" baseline="0" smtClean="0">
                <a:ea typeface="宋体" charset="-122"/>
              </a:rPr>
              <a:t>已经加入到通道的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zh-CN" altLang="en-US" baseline="0" smtClean="0">
                <a:ea typeface="宋体" charset="-122"/>
              </a:rPr>
              <a:t>问题说明举例：比如当发生的 </a:t>
            </a:r>
            <a:r>
              <a:rPr lang="en-US" altLang="zh-CN" baseline="0" smtClean="0">
                <a:ea typeface="宋体" charset="-122"/>
              </a:rPr>
              <a:t>READ </a:t>
            </a:r>
            <a:r>
              <a:rPr lang="zh-CN" altLang="en-US" baseline="0" smtClean="0">
                <a:ea typeface="宋体" charset="-122"/>
              </a:rPr>
              <a:t>事件时，就会进行入站，入站过程中总会调用到自己的</a:t>
            </a:r>
            <a:r>
              <a:rPr lang="en-US" altLang="zh-CN" baseline="0" smtClean="0">
                <a:ea typeface="宋体" charset="-122"/>
              </a:rPr>
              <a:t>Handler </a:t>
            </a:r>
            <a:r>
              <a:rPr lang="zh-CN" altLang="en-US" baseline="0" smtClean="0">
                <a:ea typeface="宋体"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charset="-122"/>
              </a:rPr>
              <a:t>直接这里处理业务，效率不高，需要在后面做成 异步处理，</a:t>
            </a:r>
            <a:r>
              <a:rPr lang="en-US" altLang="zh-CN" baseline="0" smtClean="0">
                <a:ea typeface="宋体" charset="-122"/>
              </a:rPr>
              <a:t>[</a:t>
            </a:r>
            <a:r>
              <a:rPr lang="zh-CN" altLang="en-US" baseline="0" smtClean="0">
                <a:ea typeface="宋体" charset="-122"/>
              </a:rPr>
              <a:t>通过 业务线程池来完成，后面会讲的</a:t>
            </a:r>
            <a:r>
              <a:rPr lang="en-US" altLang="zh-CN" baseline="0" smtClean="0">
                <a:ea typeface="宋体" charset="-122"/>
              </a:rPr>
              <a:t>]</a:t>
            </a:r>
            <a:endParaRPr lang="en-US" altLang="zh-CN" baseline="0" smtClean="0">
              <a:ea typeface="宋体" charset="-122"/>
            </a:endParaRPr>
          </a:p>
          <a:p>
            <a:pPr marL="0" indent="0" eaLnBrk="1" hangingPunct="1">
              <a:buNone/>
            </a:pPr>
            <a:endParaRPr lang="en-US" altLang="zh-CN" baseline="0" smtClean="0">
              <a:ea typeface="宋体"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charset="-122"/>
              </a:rPr>
              <a:t>}</a:t>
            </a:r>
            <a:endParaRPr lang="en-US" altLang="zh-CN" baseline="0" smtClean="0">
              <a:ea typeface="宋体" charset="-122"/>
            </a:endParaRPr>
          </a:p>
          <a:p>
            <a:pPr marL="0" indent="0" eaLnBrk="1" hangingPunct="1">
              <a:buNone/>
            </a:pPr>
            <a:r>
              <a:rPr lang="en-US" altLang="zh-CN" baseline="0" smtClean="0">
                <a:ea typeface="宋体" charset="-122"/>
              </a:rPr>
              <a:t> </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charset="-122"/>
              </a:rPr>
              <a:t>案例演示</a:t>
            </a:r>
            <a:endParaRPr lang="en-US" altLang="zh-CN" baseline="0" smtClean="0">
              <a:ea typeface="宋体" charset="-122"/>
            </a:endParaRPr>
          </a:p>
          <a:p>
            <a:pPr eaLnBrk="1" hangingPunct="1"/>
            <a:r>
              <a:rPr lang="zh-CN" altLang="en-US" baseline="0" smtClean="0">
                <a:ea typeface="宋体" charset="-122"/>
              </a:rPr>
              <a:t>看  </a:t>
            </a:r>
            <a:r>
              <a:rPr lang="en-US" altLang="zh-CN" smtClean="0"/>
              <a:t>manytimeprocess </a:t>
            </a:r>
            <a:r>
              <a:rPr lang="zh-CN" altLang="en-US" smtClean="0"/>
              <a:t>的项目来演示即可</a:t>
            </a:r>
            <a:endParaRPr lang="en-US" altLang="zh-CN" baseline="0"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代码演示了</a:t>
            </a:r>
            <a:endParaRPr lang="en-US" altLang="zh-CN" smtClean="0">
              <a:ea typeface="宋体"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charset="-122"/>
              </a:rPr>
              <a:t>说明</a:t>
            </a:r>
            <a:endParaRPr lang="en-US" altLang="zh-CN" smtClean="0">
              <a:ea typeface="宋体" charset="-122"/>
            </a:endParaRPr>
          </a:p>
          <a:p>
            <a:pPr eaLnBrk="1" hangingPunct="1"/>
            <a:r>
              <a:rPr lang="en-US" altLang="zh-CN" smtClean="0">
                <a:ea typeface="宋体"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charset="-122"/>
              </a:rPr>
              <a:t>//</a:t>
            </a:r>
            <a:r>
              <a:rPr lang="zh-CN" altLang="en-US" smtClean="0">
                <a:ea typeface="宋体" charset="-122"/>
              </a:rPr>
              <a:t>说明：</a:t>
            </a:r>
            <a:r>
              <a:rPr lang="en-US" altLang="zh-CN" sz="1200" smtClean="0"/>
              <a:t>ChannelInboundHandlerAdapter </a:t>
            </a:r>
            <a:r>
              <a:rPr lang="zh-CN" altLang="en-US" sz="1200" smtClean="0"/>
              <a:t>类中，标红的部分往往需要重写</a:t>
            </a:r>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9.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23.bin"/><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oleObject" Target="../embeddings/oleObject25.bin"/><Relationship Id="rId2" Type="http://schemas.openxmlformats.org/officeDocument/2006/relationships/image" Target="../media/image51.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28.bin"/><Relationship Id="rId2" Type="http://schemas.openxmlformats.org/officeDocument/2006/relationships/image" Target="../media/image84.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wmf"/><Relationship Id="rId3" Type="http://schemas.openxmlformats.org/officeDocument/2006/relationships/oleObject" Target="../embeddings/oleObject31.bin"/><Relationship Id="rId2" Type="http://schemas.openxmlformats.org/officeDocument/2006/relationships/image" Target="../media/image89.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7.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9.wmf"/><Relationship Id="rId2" Type="http://schemas.openxmlformats.org/officeDocument/2006/relationships/oleObject" Target="../embeddings/oleObject34.bin"/><Relationship Id="rId1"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3.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4.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38.bin"/><Relationship Id="rId3" Type="http://schemas.openxmlformats.org/officeDocument/2006/relationships/image" Target="../media/image108.wmf"/><Relationship Id="rId2" Type="http://schemas.openxmlformats.org/officeDocument/2006/relationships/oleObject" Target="../embeddings/oleObject37.bin"/><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0.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42.bin"/><Relationship Id="rId2" Type="http://schemas.openxmlformats.org/officeDocument/2006/relationships/image" Target="../media/image112.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6.wmf"/><Relationship Id="rId2" Type="http://schemas.openxmlformats.org/officeDocument/2006/relationships/oleObject" Target="../embeddings/oleObject43.bin"/><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7.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9.wmf"/><Relationship Id="rId3" Type="http://schemas.openxmlformats.org/officeDocument/2006/relationships/oleObject" Target="../embeddings/oleObject46.bin"/><Relationship Id="rId2" Type="http://schemas.openxmlformats.org/officeDocument/2006/relationships/image" Target="../media/image118.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21.wmf"/><Relationship Id="rId3" Type="http://schemas.openxmlformats.org/officeDocument/2006/relationships/oleObject" Target="../embeddings/oleObject48.bin"/><Relationship Id="rId2" Type="http://schemas.openxmlformats.org/officeDocument/2006/relationships/image" Target="../media/image120.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5.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0.bin"/><Relationship Id="rId2" Type="http://schemas.openxmlformats.org/officeDocument/2006/relationships/image" Target="../media/image3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 Id="rId3" Type="http://schemas.openxmlformats.org/officeDocument/2006/relationships/oleObject" Target="../embeddings/oleObject12.bin"/><Relationship Id="rId2" Type="http://schemas.openxmlformats.org/officeDocument/2006/relationships/image" Target="../media/image38.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 Id="rId3" Type="http://schemas.openxmlformats.org/officeDocument/2006/relationships/oleObject" Target="../embeddings/oleObject15.bin"/><Relationship Id="rId2" Type="http://schemas.openxmlformats.org/officeDocument/2006/relationships/image" Target="../media/image49.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1.wmf"/><Relationship Id="rId3" Type="http://schemas.openxmlformats.org/officeDocument/2006/relationships/oleObject" Target="../embeddings/oleObject20.bin"/><Relationship Id="rId2" Type="http://schemas.openxmlformats.org/officeDocument/2006/relationships/image" Target="../media/image70.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21.bin"/><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2.bin"/><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90204" pitchFamily="34" charset="0"/>
              <a:buChar char="•"/>
            </a:pPr>
            <a:endParaRPr lang="en-US" altLang="zh-CN" sz="1500" smtClean="0"/>
          </a:p>
          <a:p>
            <a:pPr marL="285750" indent="-285750">
              <a:buFont typeface="Arial" panose="020B060402020209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9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9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9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9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9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9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a:t>
            </a:r>
            <a:r>
              <a:rPr lang="zh-CN" altLang="en-US" sz="1500" smtClean="0">
                <a:ea typeface="宋体" charset="-122"/>
              </a:rPr>
              <a:t>了</a:t>
            </a:r>
            <a:r>
              <a:rPr lang="en-US" altLang="zh-CN" sz="1500" smtClean="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a:t>
            </a:r>
            <a:r>
              <a:rPr lang="zh-CN" altLang="en-US" sz="1500" smtClean="0">
                <a:ea typeface="宋体" charset="-122"/>
              </a:rPr>
              <a:t>例</a:t>
            </a:r>
            <a:r>
              <a:rPr lang="en-US" altLang="zh-CN" sz="1500" smtClean="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a:t>
            </a:r>
            <a:r>
              <a:rPr lang="zh-CN" altLang="en-US" sz="1500" smtClean="0">
                <a:ea typeface="宋体" charset="-122"/>
              </a:rPr>
              <a:t>来</a:t>
            </a:r>
            <a:endParaRPr lang="en-US" altLang="zh-CN" sz="1500" smtClean="0">
              <a:ea typeface="宋体" charset="-122"/>
            </a:endParaRPr>
          </a:p>
          <a:p>
            <a:pPr marL="285750" indent="-285750">
              <a:buFont typeface="Arial" panose="020B0604020202090204" pitchFamily="34" charset="0"/>
              <a:buChar char="•"/>
            </a:pPr>
            <a:endParaRPr lang="zh-CN" altLang="en-US" sz="1500">
              <a:ea typeface="宋体" charset="-122"/>
            </a:endParaRPr>
          </a:p>
          <a:p>
            <a:pPr marL="285750" indent="-285750">
              <a:buFont typeface="Arial" panose="020B0604020202090204"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smtClean="0">
                <a:ea typeface="宋体" charset="-122"/>
              </a:rPr>
              <a:t>WorkerEventLoopGroup</a:t>
            </a:r>
            <a:endParaRPr lang="zh-CN" altLang="en-US" sz="1500">
              <a:ea typeface="宋体" charset="-122"/>
            </a:endParaRPr>
          </a:p>
          <a:p>
            <a:pPr marL="285750" indent="-285750">
              <a:buFont typeface="Arial" panose="020B0604020202090204"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smtClean="0">
                <a:ea typeface="宋体" charset="-122"/>
              </a:rPr>
              <a:t>EventLoop</a:t>
            </a:r>
            <a:r>
              <a:rPr lang="zh-CN" altLang="en-US" sz="1500" smtClean="0">
                <a:ea typeface="宋体" charset="-122"/>
              </a:rPr>
              <a:t>来</a:t>
            </a:r>
            <a:r>
              <a:rPr lang="zh-CN" altLang="en-US" sz="1500">
                <a:ea typeface="宋体" charset="-122"/>
              </a:rPr>
              <a:t>将这个 </a:t>
            </a:r>
            <a:r>
              <a:rPr lang="en-US" altLang="zh-CN" sz="1500">
                <a:ea typeface="宋体" charset="-122"/>
              </a:rPr>
              <a:t>SocketChannel </a:t>
            </a:r>
            <a:r>
              <a:rPr lang="zh-CN" altLang="en-US" sz="1500" smtClean="0">
                <a:ea typeface="宋体" charset="-122"/>
              </a:rPr>
              <a:t>注册</a:t>
            </a:r>
            <a:r>
              <a:rPr lang="zh-CN" altLang="en-US" sz="1500">
                <a:ea typeface="宋体" charset="-122"/>
              </a:rPr>
              <a:t>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a:t>
            </a:r>
            <a:r>
              <a:rPr lang="zh-CN" altLang="en-US" sz="1500" smtClean="0">
                <a:ea typeface="宋体" charset="-122"/>
              </a:rPr>
              <a:t>理</a:t>
            </a:r>
            <a:endParaRPr lang="en-US" altLang="zh-CN" sz="1500">
              <a:ea typeface="宋体"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a:t>public NioEventLoopGroup()</a:t>
            </a:r>
            <a:r>
              <a:rPr lang="zh-CN" altLang="en-US"/>
              <a:t>，构造方法</a:t>
            </a:r>
            <a:endParaRPr lang="zh-CN" altLang="en-US"/>
          </a:p>
          <a:p>
            <a:pPr marL="285750" indent="-285750">
              <a:buFont typeface="Arial" panose="020B060402020209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个专门用来操作缓冲</a:t>
            </a:r>
            <a:r>
              <a:rPr lang="zh-CN" altLang="en-US" smtClean="0">
                <a:latin typeface="Arial" panose="020B0604020202090204" pitchFamily="34" charset="0"/>
                <a:cs typeface="Arial" panose="020B0604020202090204" pitchFamily="34" charset="0"/>
              </a:rPr>
              <a:t>区</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的数据容器</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工具</a:t>
            </a:r>
            <a:r>
              <a:rPr lang="zh-CN" altLang="en-US" smtClean="0">
                <a:latin typeface="Arial" panose="020B0604020202090204" pitchFamily="34" charset="0"/>
                <a:cs typeface="Arial" panose="020B0604020202090204" pitchFamily="34" charset="0"/>
              </a:rPr>
              <a:t>类</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用方法如下所</a:t>
            </a:r>
            <a:r>
              <a:rPr lang="zh-CN" altLang="en-US" smtClean="0">
                <a:latin typeface="Arial" panose="020B0604020202090204" pitchFamily="34" charset="0"/>
                <a:cs typeface="Arial" panose="020B0604020202090204" pitchFamily="34" charset="0"/>
              </a:rPr>
              <a:t>示</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举</a:t>
            </a:r>
            <a:r>
              <a:rPr lang="zh-CN" altLang="en-US" smtClean="0">
                <a:latin typeface="Arial" panose="020B0604020202090204" pitchFamily="34" charset="0"/>
                <a:cs typeface="Arial" panose="020B0604020202090204" pitchFamily="34" charset="0"/>
              </a:rPr>
              <a:t>例说明</a:t>
            </a:r>
            <a:r>
              <a:rPr lang="en-US" altLang="zh-CN" b="1"/>
              <a:t>Unpooled </a:t>
            </a:r>
            <a:r>
              <a:rPr lang="zh-CN" altLang="en-US" b="1"/>
              <a:t>获</a:t>
            </a:r>
            <a:r>
              <a:rPr lang="zh-CN" altLang="en-US" b="1" smtClean="0"/>
              <a:t>取 </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的数据容</a:t>
            </a:r>
            <a:r>
              <a:rPr lang="zh-CN" altLang="en-US" smtClean="0">
                <a:latin typeface="Arial" panose="020B0604020202090204" pitchFamily="34" charset="0"/>
                <a:cs typeface="Arial" panose="020B0604020202090204" pitchFamily="34" charset="0"/>
              </a:rPr>
              <a:t>器</a:t>
            </a:r>
            <a:r>
              <a:rPr lang="en-US" altLang="zh-CN" smtClean="0">
                <a:latin typeface="Arial" panose="020B0604020202090204" pitchFamily="34" charset="0"/>
                <a:cs typeface="Arial" panose="020B0604020202090204" pitchFamily="34" charset="0"/>
              </a:rPr>
              <a:t>ByteBuf </a:t>
            </a:r>
            <a:r>
              <a:rPr lang="zh-CN" altLang="en-US" smtClean="0">
                <a:latin typeface="Arial" panose="020B0604020202090204" pitchFamily="34" charset="0"/>
                <a:cs typeface="Arial" panose="020B0604020202090204" pitchFamily="34" charset="0"/>
              </a:rPr>
              <a:t>的基本使用 </a:t>
            </a:r>
            <a:r>
              <a:rPr lang="en-US" altLang="zh-CN" smtClean="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案</a:t>
            </a:r>
            <a:r>
              <a:rPr lang="zh-CN" altLang="en-US" sz="1400" smtClean="0">
                <a:latin typeface="Arial" panose="020B0604020202090204" pitchFamily="34" charset="0"/>
                <a:cs typeface="Arial" panose="020B0604020202090204" pitchFamily="34" charset="0"/>
              </a:rPr>
              <a:t>例演示</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07771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90204" pitchFamily="34" charset="0"/>
                <a:cs typeface="Arial" panose="020B0604020202090204" pitchFamily="34" charset="0"/>
              </a:rPr>
              <a:t>I/O </a:t>
            </a:r>
            <a:r>
              <a:rPr lang="zh-CN" altLang="en-US" sz="1700">
                <a:latin typeface="Arial" panose="020B0604020202090204" pitchFamily="34" charset="0"/>
                <a:cs typeface="Arial" panose="020B0604020202090204" pitchFamily="34" charset="0"/>
              </a:rPr>
              <a:t>模</a:t>
            </a:r>
            <a:r>
              <a:rPr lang="zh-CN" altLang="en-US" sz="1700" smtClean="0">
                <a:latin typeface="Arial" panose="020B0604020202090204" pitchFamily="34" charset="0"/>
                <a:cs typeface="Arial" panose="020B0604020202090204" pitchFamily="34" charset="0"/>
              </a:rPr>
              <a:t>型简单的理解</a:t>
            </a:r>
            <a:r>
              <a:rPr lang="zh-CN" altLang="en-US" sz="170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就是</a:t>
            </a:r>
            <a:r>
              <a:rPr lang="zh-CN" altLang="en-US" sz="1700">
                <a:latin typeface="Arial" panose="020B0604020202090204" pitchFamily="34" charset="0"/>
                <a:cs typeface="Arial" panose="020B0604020202090204" pitchFamily="34" charset="0"/>
              </a:rPr>
              <a:t>用什么样的通</a:t>
            </a:r>
            <a:r>
              <a:rPr lang="zh-CN" altLang="en-US" sz="1700" smtClean="0">
                <a:latin typeface="Arial" panose="020B0604020202090204" pitchFamily="34" charset="0"/>
                <a:cs typeface="Arial" panose="020B0604020202090204" pitchFamily="34" charset="0"/>
              </a:rPr>
              <a:t>道</a:t>
            </a:r>
            <a:r>
              <a:rPr lang="zh-CN" altLang="en-US" sz="1700">
                <a:latin typeface="Arial" panose="020B0604020202090204" pitchFamily="34" charset="0"/>
                <a:cs typeface="Arial" panose="020B0604020202090204" pitchFamily="34" charset="0"/>
              </a:rPr>
              <a:t>进</a:t>
            </a:r>
            <a:r>
              <a:rPr lang="zh-CN" altLang="en-US" sz="1700" smtClean="0">
                <a:latin typeface="Arial" panose="020B0604020202090204" pitchFamily="34" charset="0"/>
                <a:cs typeface="Arial" panose="020B0604020202090204" pitchFamily="34" charset="0"/>
              </a:rPr>
              <a:t>行数据的发送和接收，很</a:t>
            </a:r>
            <a:r>
              <a:rPr lang="zh-CN" altLang="en-US" sz="1700">
                <a:latin typeface="Arial" panose="020B0604020202090204" pitchFamily="34" charset="0"/>
                <a:cs typeface="Arial" panose="020B0604020202090204" pitchFamily="34" charset="0"/>
              </a:rPr>
              <a:t>大程度上决定</a:t>
            </a:r>
            <a:r>
              <a:rPr lang="zh-CN" altLang="en-US" sz="1700" smtClean="0">
                <a:latin typeface="Arial" panose="020B0604020202090204" pitchFamily="34" charset="0"/>
                <a:cs typeface="Arial" panose="020B0604020202090204" pitchFamily="34" charset="0"/>
              </a:rPr>
              <a:t>了</a:t>
            </a:r>
            <a:r>
              <a:rPr lang="zh-CN" altLang="en-US" sz="1700">
                <a:latin typeface="Arial" panose="020B0604020202090204" pitchFamily="34" charset="0"/>
                <a:cs typeface="Arial" panose="020B0604020202090204" pitchFamily="34" charset="0"/>
              </a:rPr>
              <a:t>程</a:t>
            </a:r>
            <a:r>
              <a:rPr lang="zh-CN" altLang="en-US" sz="1700" smtClean="0">
                <a:latin typeface="Arial" panose="020B0604020202090204" pitchFamily="34" charset="0"/>
                <a:cs typeface="Arial" panose="020B0604020202090204" pitchFamily="34" charset="0"/>
              </a:rPr>
              <a:t>序通信的</a:t>
            </a:r>
            <a:r>
              <a:rPr lang="zh-CN" altLang="en-US" sz="1700">
                <a:latin typeface="Arial" panose="020B0604020202090204" pitchFamily="34" charset="0"/>
                <a:cs typeface="Arial" panose="020B0604020202090204" pitchFamily="34" charset="0"/>
              </a:rPr>
              <a:t>性</a:t>
            </a:r>
            <a:r>
              <a:rPr lang="zh-CN" altLang="en-US" sz="1700" smtClean="0">
                <a:latin typeface="Arial" panose="020B0604020202090204" pitchFamily="34" charset="0"/>
                <a:cs typeface="Arial" panose="020B0604020202090204" pitchFamily="34" charset="0"/>
              </a:rPr>
              <a:t>能</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a:t>
            </a:r>
            <a:r>
              <a:rPr lang="zh-CN" altLang="en-US" sz="1700">
                <a:latin typeface="Arial" panose="020B0604020202090204" pitchFamily="34" charset="0"/>
                <a:cs typeface="Arial" panose="020B0604020202090204" pitchFamily="34" charset="0"/>
              </a:rPr>
              <a:t>共支持</a:t>
            </a:r>
            <a:r>
              <a:rPr lang="en-US" altLang="zh-CN" sz="1700">
                <a:latin typeface="Arial" panose="020B0604020202090204" pitchFamily="34" charset="0"/>
                <a:cs typeface="Arial" panose="020B0604020202090204" pitchFamily="34" charset="0"/>
              </a:rPr>
              <a:t>3</a:t>
            </a:r>
            <a:r>
              <a:rPr lang="zh-CN" altLang="en-US" sz="1700">
                <a:latin typeface="Arial" panose="020B0604020202090204" pitchFamily="34" charset="0"/>
                <a:cs typeface="Arial" panose="020B0604020202090204" pitchFamily="34" charset="0"/>
              </a:rPr>
              <a:t>种网络编程模</a:t>
            </a:r>
            <a:r>
              <a:rPr lang="zh-CN" altLang="en-US" sz="1700" smtClean="0">
                <a:latin typeface="Arial" panose="020B0604020202090204" pitchFamily="34" charset="0"/>
                <a:cs typeface="Arial" panose="020B0604020202090204" pitchFamily="34" charset="0"/>
              </a:rPr>
              <a:t>型</a:t>
            </a:r>
            <a:r>
              <a:rPr lang="en-US" altLang="zh-CN" sz="1700" smtClean="0">
                <a:latin typeface="Arial" panose="020B0604020202090204" pitchFamily="34" charset="0"/>
                <a:cs typeface="Arial" panose="020B0604020202090204" pitchFamily="34" charset="0"/>
              </a:rPr>
              <a:t>/IO</a:t>
            </a:r>
            <a:r>
              <a:rPr lang="zh-CN" altLang="en-US" sz="1700" smtClean="0">
                <a:latin typeface="Arial" panose="020B0604020202090204" pitchFamily="34" charset="0"/>
                <a:cs typeface="Arial" panose="020B0604020202090204" pitchFamily="34" charset="0"/>
              </a:rPr>
              <a:t>模式：</a:t>
            </a:r>
            <a:r>
              <a:rPr lang="en-US" altLang="zh-CN" sz="1700">
                <a:latin typeface="Arial" panose="020B0604020202090204" pitchFamily="34" charset="0"/>
                <a:cs typeface="Arial" panose="020B0604020202090204" pitchFamily="34" charset="0"/>
              </a:rPr>
              <a:t>BIO</a:t>
            </a:r>
            <a:r>
              <a:rPr lang="zh-CN" altLang="en-US" sz="170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NIO</a:t>
            </a:r>
            <a:r>
              <a:rPr lang="zh-CN" altLang="en-US"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a:latin typeface="Arial" panose="020B0604020202090204" pitchFamily="34" charset="0"/>
              <a:cs typeface="Arial" panose="020B0604020202090204" pitchFamily="34" charset="0"/>
            </a:endParaRPr>
          </a:p>
          <a:p>
            <a:pPr marL="342900" indent="-342900">
              <a:buAutoNum type="arabicParenR"/>
            </a:pPr>
            <a:r>
              <a:rPr lang="en-US" altLang="zh-CN" sz="1700">
                <a:latin typeface="Arial" panose="020B0604020202090204" pitchFamily="34" charset="0"/>
                <a:cs typeface="Arial" panose="020B0604020202090204" pitchFamily="34" charset="0"/>
              </a:rPr>
              <a:t>Java BIO </a:t>
            </a:r>
            <a:r>
              <a:rPr lang="zh-CN" altLang="en-US" sz="1700">
                <a:latin typeface="Arial" panose="020B0604020202090204" pitchFamily="34" charset="0"/>
                <a:cs typeface="Arial" panose="020B0604020202090204" pitchFamily="34" charset="0"/>
              </a:rPr>
              <a:t>： </a:t>
            </a:r>
            <a:r>
              <a:rPr lang="zh-CN" altLang="en-US" sz="1700">
                <a:solidFill>
                  <a:srgbClr val="FF0000"/>
                </a:solidFill>
                <a:highlight>
                  <a:srgbClr val="FFFF00"/>
                </a:highlight>
                <a:latin typeface="Arial" panose="020B0604020202090204" pitchFamily="34" charset="0"/>
                <a:cs typeface="Arial" panose="020B0604020202090204" pitchFamily="34" charset="0"/>
              </a:rPr>
              <a:t>同步并阻</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塞</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b="1">
                <a:solidFill>
                  <a:srgbClr val="FF0000"/>
                </a:solidFill>
                <a:highlight>
                  <a:srgbClr val="FFFF00"/>
                </a:highlight>
                <a:latin typeface="Arial" panose="020B0604020202090204" pitchFamily="34" charset="0"/>
                <a:cs typeface="Arial" panose="020B0604020202090204" pitchFamily="34" charset="0"/>
              </a:rPr>
              <a:t>传统阻塞型</a:t>
            </a:r>
            <a:r>
              <a:rPr lang="en-US" altLang="zh-CN" sz="1700" smtClean="0">
                <a:solidFill>
                  <a:srgbClr val="FF0000"/>
                </a:solidFill>
                <a:highlight>
                  <a:srgbClr val="FFFF00"/>
                </a:highlight>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a:t>
            </a:r>
            <a:r>
              <a:rPr lang="zh-CN" altLang="en-US" sz="1700">
                <a:latin typeface="Arial" panose="020B0604020202090204" pitchFamily="34" charset="0"/>
                <a:cs typeface="Arial" panose="020B0604020202090204" pitchFamily="34" charset="0"/>
              </a:rPr>
              <a:t>服务器实现模式为</a:t>
            </a:r>
            <a:r>
              <a:rPr lang="zh-CN" altLang="en-US" sz="1700">
                <a:solidFill>
                  <a:srgbClr val="FF0000"/>
                </a:solidFill>
                <a:latin typeface="Arial" panose="020B0604020202090204" pitchFamily="34" charset="0"/>
                <a:cs typeface="Arial" panose="020B0604020202090204" pitchFamily="34" charset="0"/>
              </a:rPr>
              <a:t>一个连接一个线程</a:t>
            </a:r>
            <a:r>
              <a:rPr lang="zh-CN" altLang="en-US" sz="1700">
                <a:latin typeface="Arial" panose="020B0604020202090204" pitchFamily="34" charset="0"/>
                <a:cs typeface="Arial" panose="020B0604020202090204" pitchFamily="34" charset="0"/>
              </a:rPr>
              <a:t>，即客户端有连接请求时服务器端就需要启动一个线程进行处理，如果这个连接不做任何事情会造成不必要的线程开</a:t>
            </a:r>
            <a:r>
              <a:rPr lang="zh-CN" altLang="en-US" sz="1700" smtClean="0">
                <a:latin typeface="Arial" panose="020B0604020202090204" pitchFamily="34" charset="0"/>
                <a:cs typeface="Arial" panose="020B0604020202090204" pitchFamily="34" charset="0"/>
              </a:rPr>
              <a:t>销 </a:t>
            </a:r>
            <a:r>
              <a:rPr lang="en-US" altLang="zh-CN" sz="1700"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简单示意图</a:t>
            </a:r>
            <a:r>
              <a:rPr lang="en-US" altLang="zh-CN" sz="1700" smtClean="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NIO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同步非阻塞</a:t>
            </a:r>
            <a:r>
              <a:rPr lang="zh-CN" altLang="en-US" sz="1700" smtClean="0">
                <a:latin typeface="Arial" panose="020B0604020202090204" pitchFamily="34" charset="0"/>
                <a:cs typeface="Arial" panose="020B0604020202090204" pitchFamily="34" charset="0"/>
              </a:rPr>
              <a:t>，服务器实现模式为一个线程处理多个请求</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连接</a:t>
            </a:r>
            <a:r>
              <a:rPr lang="en-US" altLang="zh-CN" sz="1700" smtClean="0">
                <a:latin typeface="Arial" panose="020B0604020202090204" pitchFamily="34" charset="0"/>
                <a:cs typeface="Arial" panose="020B0604020202090204" pitchFamily="34" charset="0"/>
              </a:rPr>
              <a:t>)</a:t>
            </a:r>
            <a:r>
              <a:rPr lang="zh-CN" altLang="en-US" sz="1700" smtClean="0">
                <a:latin typeface="Arial" panose="020B0604020202090204" pitchFamily="34" charset="0"/>
                <a:cs typeface="Arial" panose="020B0604020202090204" pitchFamily="34" charset="0"/>
              </a:rPr>
              <a:t>，即客户端发送的连接请求都会注册到多路复用器上，</a:t>
            </a:r>
            <a:r>
              <a:rPr lang="zh-CN" altLang="en-US" sz="1700" smtClean="0">
                <a:solidFill>
                  <a:srgbClr val="FF0000"/>
                </a:solidFill>
                <a:latin typeface="Arial" panose="020B0604020202090204" pitchFamily="34" charset="0"/>
                <a:cs typeface="Arial" panose="020B0604020202090204" pitchFamily="34" charset="0"/>
              </a:rPr>
              <a:t>多路复用器</a:t>
            </a:r>
            <a:r>
              <a:rPr lang="zh-CN" altLang="en-US" sz="1700" smtClean="0">
                <a:solidFill>
                  <a:srgbClr val="FF0000"/>
                </a:solidFill>
                <a:highlight>
                  <a:srgbClr val="FFFF00"/>
                </a:highlight>
                <a:latin typeface="Arial" panose="020B0604020202090204" pitchFamily="34" charset="0"/>
                <a:cs typeface="Arial" panose="020B0604020202090204" pitchFamily="34" charset="0"/>
              </a:rPr>
              <a:t>轮询</a:t>
            </a:r>
            <a:r>
              <a:rPr lang="zh-CN" altLang="en-US" sz="1700" smtClean="0">
                <a:solidFill>
                  <a:srgbClr val="FF0000"/>
                </a:solidFill>
                <a:latin typeface="Arial" panose="020B0604020202090204" pitchFamily="34" charset="0"/>
                <a:cs typeface="Arial" panose="020B0604020202090204" pitchFamily="34" charset="0"/>
              </a:rPr>
              <a:t>到连接有</a:t>
            </a:r>
            <a:r>
              <a:rPr lang="en-US" altLang="zh-CN" sz="1700" smtClean="0">
                <a:solidFill>
                  <a:srgbClr val="FF0000"/>
                </a:solidFill>
                <a:latin typeface="Arial" panose="020B0604020202090204" pitchFamily="34" charset="0"/>
                <a:cs typeface="Arial" panose="020B0604020202090204" pitchFamily="34" charset="0"/>
              </a:rPr>
              <a:t>I/O</a:t>
            </a:r>
            <a:r>
              <a:rPr lang="zh-CN" altLang="en-US" sz="1700" smtClean="0">
                <a:solidFill>
                  <a:srgbClr val="FF0000"/>
                </a:solidFill>
                <a:latin typeface="Arial" panose="020B0604020202090204" pitchFamily="34" charset="0"/>
                <a:cs typeface="Arial" panose="020B0604020202090204" pitchFamily="34" charset="0"/>
              </a:rPr>
              <a:t>请求就进行处理</a:t>
            </a:r>
            <a:r>
              <a:rPr lang="zh-CN" altLang="en-US" sz="1700" smtClean="0">
                <a:latin typeface="Arial" panose="020B0604020202090204" pitchFamily="34" charset="0"/>
                <a:cs typeface="Arial" panose="020B0604020202090204" pitchFamily="34" charset="0"/>
              </a:rPr>
              <a:t> </a:t>
            </a:r>
            <a:r>
              <a:rPr lang="en-US" altLang="zh-CN" sz="1700">
                <a:latin typeface="Arial" panose="020B0604020202090204" pitchFamily="34" charset="0"/>
                <a:cs typeface="Arial" panose="020B0604020202090204" pitchFamily="34" charset="0"/>
              </a:rPr>
              <a:t>【</a:t>
            </a:r>
            <a:r>
              <a:rPr lang="zh-CN" altLang="en-US" sz="1400">
                <a:latin typeface="Arial" panose="020B0604020202090204" pitchFamily="34" charset="0"/>
                <a:cs typeface="Arial" panose="020B0604020202090204" pitchFamily="34" charset="0"/>
              </a:rPr>
              <a:t>简单示意图</a:t>
            </a:r>
            <a:r>
              <a:rPr lang="en-US" altLang="zh-CN" sz="1700">
                <a:latin typeface="Arial" panose="020B0604020202090204" pitchFamily="34" charset="0"/>
                <a:cs typeface="Arial" panose="020B0604020202090204" pitchFamily="34" charset="0"/>
              </a:rPr>
              <a:t>】</a:t>
            </a:r>
            <a:endParaRPr lang="en-US" altLang="zh-CN" sz="1700" u="sng">
              <a:latin typeface="Arial" panose="020B0604020202090204" pitchFamily="34" charset="0"/>
              <a:cs typeface="Arial" panose="020B0604020202090204" pitchFamily="34" charset="0"/>
            </a:endParaRPr>
          </a:p>
          <a:p>
            <a:pPr marL="342900" indent="-342900">
              <a:buAutoNum type="arabicParenR"/>
            </a:pP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en-US" altLang="zh-CN" sz="1700" smtClean="0">
                <a:latin typeface="Arial" panose="020B0604020202090204" pitchFamily="34" charset="0"/>
                <a:cs typeface="Arial" panose="020B0604020202090204" pitchFamily="34" charset="0"/>
              </a:rPr>
              <a:t>Java AIO(NIO.2) </a:t>
            </a:r>
            <a:r>
              <a:rPr lang="zh-CN" altLang="en-US" sz="1700" smtClean="0">
                <a:latin typeface="Arial" panose="020B0604020202090204" pitchFamily="34" charset="0"/>
                <a:cs typeface="Arial" panose="020B0604020202090204" pitchFamily="34" charset="0"/>
              </a:rPr>
              <a:t>： </a:t>
            </a:r>
            <a:r>
              <a:rPr lang="zh-CN" altLang="en-US" sz="1700" b="1" smtClean="0">
                <a:solidFill>
                  <a:srgbClr val="FF0000"/>
                </a:solidFill>
                <a:highlight>
                  <a:srgbClr val="FFFF00"/>
                </a:highlight>
                <a:latin typeface="Arial" panose="020B0604020202090204" pitchFamily="34" charset="0"/>
                <a:cs typeface="Arial" panose="020B0604020202090204" pitchFamily="34" charset="0"/>
              </a:rPr>
              <a:t>异步非阻塞</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AIO </a:t>
            </a:r>
            <a:r>
              <a:rPr lang="zh-CN" altLang="en-US" sz="1700">
                <a:latin typeface="Arial" panose="020B0604020202090204" pitchFamily="34" charset="0"/>
                <a:cs typeface="Arial" panose="020B0604020202090204" pitchFamily="34" charset="0"/>
              </a:rPr>
              <a:t>引入异步通道的概念，采用了 </a:t>
            </a:r>
            <a:r>
              <a:rPr lang="en-US" altLang="zh-CN" sz="1700">
                <a:latin typeface="Arial" panose="020B0604020202090204" pitchFamily="34" charset="0"/>
                <a:cs typeface="Arial" panose="020B0604020202090204" pitchFamily="34" charset="0"/>
              </a:rPr>
              <a:t>Proactor </a:t>
            </a:r>
            <a:r>
              <a:rPr lang="zh-CN" altLang="en-US" sz="1700">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90204" pitchFamily="34" charset="0"/>
              <a:cs typeface="Arial" panose="020B0604020202090204" pitchFamily="34" charset="0"/>
            </a:endParaRPr>
          </a:p>
          <a:p>
            <a:pPr marL="342900" indent="-342900">
              <a:buAutoNum type="arabicParenR"/>
            </a:pPr>
            <a:r>
              <a:rPr lang="zh-CN" altLang="en-US" sz="1700" b="1" smtClean="0">
                <a:latin typeface="Arial" panose="020B0604020202090204" pitchFamily="34" charset="0"/>
                <a:cs typeface="Arial" panose="020B0604020202090204" pitchFamily="34" charset="0"/>
              </a:rPr>
              <a:t>我</a:t>
            </a:r>
            <a:r>
              <a:rPr lang="zh-CN" altLang="en-US" sz="1700" b="1">
                <a:latin typeface="Arial" panose="020B0604020202090204" pitchFamily="34" charset="0"/>
                <a:cs typeface="Arial" panose="020B0604020202090204" pitchFamily="34" charset="0"/>
              </a:rPr>
              <a:t>们依次展开讲</a:t>
            </a:r>
            <a:r>
              <a:rPr lang="zh-CN" altLang="en-US" sz="1700" b="1" smtClean="0">
                <a:latin typeface="Arial" panose="020B0604020202090204" pitchFamily="34" charset="0"/>
                <a:cs typeface="Arial" panose="020B060402020209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写网络应用程</a:t>
            </a:r>
            <a:r>
              <a:rPr lang="zh-CN" altLang="en-US" smtClean="0">
                <a:latin typeface="Arial" panose="020B0604020202090204" pitchFamily="34" charset="0"/>
                <a:cs typeface="Arial" panose="020B0604020202090204" pitchFamily="34" charset="0"/>
              </a:rPr>
              <a:t>序时，</a:t>
            </a:r>
            <a:r>
              <a:rPr lang="zh-CN" altLang="en-US">
                <a:latin typeface="Arial" panose="020B0604020202090204" pitchFamily="34" charset="0"/>
                <a:cs typeface="Arial" panose="020B0604020202090204" pitchFamily="34" charset="0"/>
              </a:rPr>
              <a:t>因为数据在网络中传输</a:t>
            </a:r>
            <a:r>
              <a:rPr lang="zh-CN" altLang="en-US" smtClean="0">
                <a:latin typeface="Arial" panose="020B0604020202090204" pitchFamily="34" charset="0"/>
                <a:cs typeface="Arial" panose="020B0604020202090204" pitchFamily="34" charset="0"/>
              </a:rPr>
              <a:t>的都</a:t>
            </a:r>
            <a:r>
              <a:rPr lang="zh-CN" altLang="en-US">
                <a:latin typeface="Arial" panose="020B0604020202090204" pitchFamily="34" charset="0"/>
                <a:cs typeface="Arial" panose="020B0604020202090204" pitchFamily="34" charset="0"/>
              </a:rPr>
              <a:t>是二进制字节码数据</a:t>
            </a: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发送数据时</a:t>
            </a:r>
            <a:r>
              <a:rPr lang="zh-CN" altLang="en-US" smtClean="0">
                <a:latin typeface="Arial" panose="020B0604020202090204" pitchFamily="34" charset="0"/>
                <a:cs typeface="Arial" panose="020B0604020202090204" pitchFamily="34" charset="0"/>
              </a:rPr>
              <a:t>就需</a:t>
            </a:r>
            <a:r>
              <a:rPr lang="zh-CN" altLang="en-US">
                <a:latin typeface="Arial" panose="020B0604020202090204" pitchFamily="34" charset="0"/>
                <a:cs typeface="Arial" panose="020B0604020202090204" pitchFamily="34" charset="0"/>
              </a:rPr>
              <a:t>要编码，接收数据时就需要解</a:t>
            </a:r>
            <a:r>
              <a:rPr lang="zh-CN" altLang="en-US" smtClean="0">
                <a:latin typeface="Arial" panose="020B0604020202090204" pitchFamily="34" charset="0"/>
                <a:cs typeface="Arial" panose="020B0604020202090204" pitchFamily="34" charset="0"/>
              </a:rPr>
              <a:t>码</a:t>
            </a:r>
            <a:r>
              <a:rPr lang="en-US" altLang="zh-CN">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示意图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解</a:t>
            </a:r>
            <a:r>
              <a:rPr lang="zh-CN" altLang="en-US" smtClean="0">
                <a:latin typeface="Arial" panose="020B0604020202090204" pitchFamily="34" charset="0"/>
                <a:cs typeface="Arial" panose="020B0604020202090204" pitchFamily="34" charset="0"/>
              </a:rPr>
              <a:t>码器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的组成部分有两个：</a:t>
            </a:r>
            <a:r>
              <a:rPr lang="en-US" altLang="zh-CN">
                <a:latin typeface="Arial" panose="020B0604020202090204" pitchFamily="34" charset="0"/>
                <a:cs typeface="Arial" panose="020B0604020202090204" pitchFamily="34" charset="0"/>
              </a:rPr>
              <a:t>decoder(</a:t>
            </a:r>
            <a:r>
              <a:rPr lang="zh-CN" altLang="en-US">
                <a:latin typeface="Arial" panose="020B0604020202090204" pitchFamily="34" charset="0"/>
                <a:cs typeface="Arial" panose="020B0604020202090204" pitchFamily="34" charset="0"/>
              </a:rPr>
              <a:t>解码器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encoder(</a:t>
            </a:r>
            <a:r>
              <a:rPr lang="zh-CN" altLang="en-US">
                <a:latin typeface="Arial" panose="020B0604020202090204" pitchFamily="34" charset="0"/>
                <a:cs typeface="Arial" panose="020B0604020202090204" pitchFamily="34" charset="0"/>
              </a:rPr>
              <a:t>编码器</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encoder </a:t>
            </a:r>
            <a:r>
              <a:rPr lang="zh-CN" altLang="en-US">
                <a:latin typeface="Arial" panose="020B0604020202090204" pitchFamily="34" charset="0"/>
                <a:cs typeface="Arial" panose="020B0604020202090204" pitchFamily="34" charset="0"/>
              </a:rPr>
              <a:t>负责把业务</a:t>
            </a:r>
            <a:r>
              <a:rPr lang="zh-CN" altLang="en-US" smtClean="0">
                <a:latin typeface="Arial" panose="020B0604020202090204" pitchFamily="34" charset="0"/>
                <a:cs typeface="Arial" panose="020B0604020202090204" pitchFamily="34" charset="0"/>
              </a:rPr>
              <a:t>数据转换成字</a:t>
            </a:r>
            <a:r>
              <a:rPr lang="zh-CN" altLang="en-US">
                <a:latin typeface="Arial" panose="020B0604020202090204" pitchFamily="34" charset="0"/>
                <a:cs typeface="Arial" panose="020B0604020202090204" pitchFamily="34" charset="0"/>
              </a:rPr>
              <a:t>节码数据，</a:t>
            </a:r>
            <a:r>
              <a:rPr lang="en-US" altLang="zh-CN">
                <a:latin typeface="Arial" panose="020B0604020202090204" pitchFamily="34" charset="0"/>
                <a:cs typeface="Arial" panose="020B0604020202090204" pitchFamily="34" charset="0"/>
              </a:rPr>
              <a:t>decoder </a:t>
            </a:r>
            <a:r>
              <a:rPr lang="zh-CN" altLang="en-US">
                <a:latin typeface="Arial" panose="020B0604020202090204" pitchFamily="34" charset="0"/>
                <a:cs typeface="Arial" panose="020B0604020202090204" pitchFamily="34" charset="0"/>
              </a:rPr>
              <a:t>负责把字节码数</a:t>
            </a:r>
            <a:r>
              <a:rPr lang="zh-CN" altLang="en-US" smtClean="0">
                <a:latin typeface="Arial" panose="020B0604020202090204" pitchFamily="34" charset="0"/>
                <a:cs typeface="Arial" panose="020B0604020202090204" pitchFamily="34" charset="0"/>
              </a:rPr>
              <a:t>据转换成</a:t>
            </a:r>
            <a:r>
              <a:rPr lang="zh-CN" altLang="en-US">
                <a:latin typeface="Arial" panose="020B0604020202090204" pitchFamily="34" charset="0"/>
                <a:cs typeface="Arial" panose="020B060402020209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自身提供了一些 </a:t>
            </a:r>
            <a:r>
              <a:rPr lang="en-US" altLang="zh-CN" smtClean="0">
                <a:latin typeface="Arial" panose="020B0604020202090204" pitchFamily="34" charset="0"/>
                <a:cs typeface="Arial" panose="020B0604020202090204" pitchFamily="34" charset="0"/>
              </a:rPr>
              <a:t>codec(</a:t>
            </a:r>
            <a:r>
              <a:rPr lang="zh-CN" altLang="en-US" smtClean="0">
                <a:latin typeface="Arial" panose="020B0604020202090204" pitchFamily="34" charset="0"/>
                <a:cs typeface="Arial" panose="020B0604020202090204" pitchFamily="34" charset="0"/>
              </a:rPr>
              <a:t>编解码器</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提供的编码</a:t>
            </a:r>
            <a:r>
              <a:rPr lang="zh-CN" altLang="en-US" smtClean="0">
                <a:latin typeface="Arial" panose="020B0604020202090204" pitchFamily="34" charset="0"/>
                <a:cs typeface="Arial" panose="020B0604020202090204" pitchFamily="34" charset="0"/>
              </a:rPr>
              <a:t>器</a:t>
            </a:r>
            <a:endParaRPr lang="en-US" altLang="zh-CN">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StringEncoder</a:t>
            </a:r>
            <a:r>
              <a:rPr lang="zh-CN" altLang="en-US">
                <a:latin typeface="Arial" panose="020B0604020202090204" pitchFamily="34" charset="0"/>
                <a:cs typeface="Arial" panose="020B0604020202090204" pitchFamily="34" charset="0"/>
              </a:rPr>
              <a:t>，对字符串数据进行编码</a:t>
            </a:r>
            <a:endParaRPr lang="zh-CN" altLang="en-US">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ObjectEncoder</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对象进行编</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a:p>
            <a:pPr marL="342900" indent="-342900">
              <a:buAutoNum type="arabicParenR" startAt="3"/>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提供的解码</a:t>
            </a:r>
            <a:r>
              <a:rPr lang="zh-CN" altLang="en-US" smtClean="0">
                <a:latin typeface="Arial" panose="020B0604020202090204" pitchFamily="34" charset="0"/>
                <a:cs typeface="Arial" panose="020B0604020202090204" pitchFamily="34" charset="0"/>
              </a:rPr>
              <a:t>器</a:t>
            </a:r>
            <a:endParaRPr lang="zh-CN" altLang="en-US"/>
          </a:p>
          <a:p>
            <a:pPr marL="285750" indent="-285750">
              <a:buFont typeface="Arial" panose="020B060402020209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9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9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90204" pitchFamily="34" charset="0"/>
              <a:buChar char="•"/>
            </a:pPr>
            <a:r>
              <a:rPr lang="zh-CN" altLang="en-US" sz="1700"/>
              <a:t>无法跨语</a:t>
            </a:r>
            <a:r>
              <a:rPr lang="zh-CN" altLang="en-US" sz="1700" smtClean="0"/>
              <a:t>言</a:t>
            </a:r>
            <a:endParaRPr lang="zh-CN" altLang="en-US" sz="1700"/>
          </a:p>
          <a:p>
            <a:pPr marL="285750" indent="-285750">
              <a:buFont typeface="Arial" panose="020B060402020209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9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 </a:t>
            </a:r>
            <a:r>
              <a:rPr lang="en-US" altLang="zh-CN">
                <a:latin typeface="Arial" panose="020B0604020202090204" pitchFamily="34" charset="0"/>
                <a:cs typeface="Arial" panose="020B0604020202090204" pitchFamily="34" charset="0"/>
              </a:rPr>
              <a:t>Google </a:t>
            </a:r>
            <a:r>
              <a:rPr lang="zh-CN" altLang="en-US">
                <a:latin typeface="Arial" panose="020B0604020202090204" pitchFamily="34" charset="0"/>
                <a:cs typeface="Arial" panose="020B0604020202090204" pitchFamily="34" charset="0"/>
              </a:rPr>
              <a:t>发布的开源项目，全称 </a:t>
            </a:r>
            <a:r>
              <a:rPr lang="en-US" altLang="zh-CN">
                <a:latin typeface="Arial" panose="020B0604020202090204" pitchFamily="34" charset="0"/>
                <a:cs typeface="Arial" panose="020B0604020202090204" pitchFamily="34" charset="0"/>
              </a:rPr>
              <a:t>Google Protocol </a:t>
            </a:r>
            <a:r>
              <a:rPr lang="en-US" altLang="zh-CN" smtClean="0">
                <a:latin typeface="Arial" panose="020B0604020202090204" pitchFamily="34" charset="0"/>
                <a:cs typeface="Arial" panose="020B0604020202090204" pitchFamily="34" charset="0"/>
              </a:rPr>
              <a:t>Buffers</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90204" pitchFamily="34" charset="0"/>
                <a:cs typeface="Arial" panose="020B0604020202090204" pitchFamily="34" charset="0"/>
              </a:rPr>
              <a:t>RPC[</a:t>
            </a:r>
            <a:r>
              <a:rPr lang="zh-CN" altLang="en-US" b="1" smtClean="0">
                <a:solidFill>
                  <a:srgbClr val="DA0000"/>
                </a:solidFill>
                <a:latin typeface="Arial" panose="020B0604020202090204" pitchFamily="34" charset="0"/>
                <a:cs typeface="Arial" panose="020B0604020202090204" pitchFamily="34" charset="0"/>
              </a:rPr>
              <a:t>远程过程调用  </a:t>
            </a:r>
            <a:r>
              <a:rPr lang="en-US" altLang="zh-CN" b="1" smtClean="0">
                <a:solidFill>
                  <a:srgbClr val="DA0000"/>
                </a:solidFill>
                <a:latin typeface="Arial" panose="020B0604020202090204" pitchFamily="34" charset="0"/>
                <a:cs typeface="Arial" panose="020B0604020202090204" pitchFamily="34" charset="0"/>
              </a:rPr>
              <a:t>remote procedure call ] </a:t>
            </a:r>
            <a:r>
              <a:rPr lang="zh-CN" altLang="en-US" b="1">
                <a:solidFill>
                  <a:srgbClr val="DA0000"/>
                </a:solidFill>
                <a:latin typeface="Arial" panose="020B0604020202090204" pitchFamily="34" charset="0"/>
                <a:cs typeface="Arial" panose="020B0604020202090204" pitchFamily="34" charset="0"/>
              </a:rPr>
              <a:t>数据交换格</a:t>
            </a:r>
            <a:r>
              <a:rPr lang="zh-CN" altLang="en-US" b="1" smtClean="0">
                <a:solidFill>
                  <a:srgbClr val="DA0000"/>
                </a:solidFill>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r>
              <a:rPr lang="zh-CN" altLang="en-US" smtClean="0">
                <a:latin typeface="Arial" panose="020B0604020202090204" pitchFamily="34" charset="0"/>
                <a:cs typeface="Arial" panose="020B0604020202090204" pitchFamily="34" charset="0"/>
              </a:rPr>
              <a:t>目前很多公司 </a:t>
            </a:r>
            <a:r>
              <a:rPr lang="en-US" altLang="zh-CN" smtClean="0">
                <a:latin typeface="Arial" panose="020B0604020202090204" pitchFamily="34" charset="0"/>
                <a:cs typeface="Arial" panose="020B0604020202090204" pitchFamily="34" charset="0"/>
              </a:rPr>
              <a:t>http+json </a:t>
            </a:r>
            <a:r>
              <a:rPr lang="en-US" altLang="zh-CN" smtClean="0">
                <a:latin typeface="Arial" panose="020B0604020202090204" pitchFamily="34" charset="0"/>
                <a:cs typeface="Arial" panose="020B0604020202090204" pitchFamily="34" charset="0"/>
                <a:sym typeface="Wingdings" panose="05000000000000000000" pitchFamily="2" charset="2"/>
              </a:rPr>
              <a:t> tcp+protobuf</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参</a:t>
            </a:r>
            <a:r>
              <a:rPr lang="zh-CN" altLang="en-US" smtClean="0">
                <a:latin typeface="Arial" panose="020B0604020202090204" pitchFamily="34" charset="0"/>
                <a:cs typeface="Arial" panose="020B0604020202090204" pitchFamily="34" charset="0"/>
              </a:rPr>
              <a:t>考文档 </a:t>
            </a:r>
            <a:r>
              <a:rPr lang="en-US" altLang="zh-CN">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hlinkClick r:id="rId1"/>
              </a:rPr>
              <a:t>https://</a:t>
            </a:r>
            <a:r>
              <a:rPr lang="en-US" altLang="zh-CN" smtClean="0">
                <a:latin typeface="Arial" panose="020B0604020202090204" pitchFamily="34" charset="0"/>
                <a:cs typeface="Arial" panose="020B0604020202090204" pitchFamily="34" charset="0"/>
                <a:hlinkClick r:id="rId1"/>
              </a:rPr>
              <a:t>developers.google.com/protocol-buffers/docs/proto</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语言指南</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是以 </a:t>
            </a:r>
            <a:r>
              <a:rPr lang="en-US" altLang="zh-CN">
                <a:latin typeface="Arial" panose="020B0604020202090204" pitchFamily="34" charset="0"/>
                <a:cs typeface="Arial" panose="020B0604020202090204" pitchFamily="34" charset="0"/>
              </a:rPr>
              <a:t>m</a:t>
            </a:r>
            <a:r>
              <a:rPr lang="en-US" altLang="zh-CN" smtClean="0">
                <a:latin typeface="Arial" panose="020B0604020202090204" pitchFamily="34" charset="0"/>
                <a:cs typeface="Arial" panose="020B0604020202090204" pitchFamily="34" charset="0"/>
              </a:rPr>
              <a:t>essage </a:t>
            </a:r>
            <a:r>
              <a:rPr lang="zh-CN" altLang="en-US" smtClean="0">
                <a:latin typeface="Arial" panose="020B0604020202090204" pitchFamily="34" charset="0"/>
                <a:cs typeface="Arial" panose="020B0604020202090204" pitchFamily="34" charset="0"/>
              </a:rPr>
              <a:t>的</a:t>
            </a:r>
            <a:r>
              <a:rPr lang="zh-CN" altLang="en-US">
                <a:latin typeface="Arial" panose="020B0604020202090204" pitchFamily="34" charset="0"/>
                <a:cs typeface="Arial" panose="020B0604020202090204" pitchFamily="34" charset="0"/>
              </a:rPr>
              <a:t>方式</a:t>
            </a:r>
            <a:r>
              <a:rPr lang="zh-CN" altLang="en-US" smtClean="0">
                <a:latin typeface="Arial" panose="020B0604020202090204" pitchFamily="34" charset="0"/>
                <a:cs typeface="Arial" panose="020B0604020202090204" pitchFamily="34" charset="0"/>
              </a:rPr>
              <a:t>来管理数据的</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支</a:t>
            </a:r>
            <a:r>
              <a:rPr lang="zh-CN" altLang="en-US">
                <a:latin typeface="Arial" panose="020B0604020202090204" pitchFamily="34" charset="0"/>
                <a:cs typeface="Arial" panose="020B0604020202090204" pitchFamily="34" charset="0"/>
              </a:rPr>
              <a:t>持跨平台</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跨</a:t>
            </a:r>
            <a:r>
              <a:rPr lang="zh-CN" altLang="en-US" b="1" smtClean="0">
                <a:solidFill>
                  <a:srgbClr val="DA0000"/>
                </a:solidFill>
                <a:latin typeface="Arial" panose="020B0604020202090204" pitchFamily="34" charset="0"/>
                <a:cs typeface="Arial" panose="020B0604020202090204" pitchFamily="34" charset="0"/>
              </a:rPr>
              <a:t>语言</a:t>
            </a:r>
            <a:r>
              <a:rPr lang="zh-CN" altLang="en-US">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即</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客户端和服务器端可以是不同的语言编写的</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a:t>
            </a:r>
            <a:r>
              <a:rPr lang="zh-CN" altLang="en-US" b="1">
                <a:solidFill>
                  <a:srgbClr val="DA0000"/>
                </a:solidFill>
                <a:latin typeface="Arial" panose="020B0604020202090204" pitchFamily="34" charset="0"/>
                <a:cs typeface="Arial" panose="020B0604020202090204" pitchFamily="34" charset="0"/>
              </a:rPr>
              <a:t>支持目前绝大多数语言</a:t>
            </a:r>
            <a:r>
              <a:rPr lang="zh-CN" altLang="en-US">
                <a:latin typeface="Arial" panose="020B0604020202090204" pitchFamily="34" charset="0"/>
                <a:cs typeface="Arial" panose="020B0604020202090204" pitchFamily="34" charset="0"/>
              </a:rPr>
              <a:t>，例如 </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python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smtClean="0">
                <a:solidFill>
                  <a:srgbClr val="0070C0"/>
                </a:solidFill>
                <a:latin typeface="Arial" panose="020B0604020202090204" pitchFamily="34" charset="0"/>
                <a:cs typeface="Arial" panose="020B0604020202090204" pitchFamily="34" charset="0"/>
              </a:rPr>
              <a:t>基本介绍和使用示意图</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高</a:t>
            </a:r>
            <a:r>
              <a:rPr lang="zh-CN" altLang="en-US">
                <a:latin typeface="Arial" panose="020B0604020202090204" pitchFamily="34" charset="0"/>
                <a:cs typeface="Arial" panose="020B0604020202090204" pitchFamily="34" charset="0"/>
              </a:rPr>
              <a:t>性能，高可靠</a:t>
            </a:r>
            <a:r>
              <a:rPr lang="zh-CN" altLang="en-US" smtClean="0">
                <a:latin typeface="Arial" panose="020B0604020202090204" pitchFamily="34" charset="0"/>
                <a:cs typeface="Arial" panose="020B0604020202090204" pitchFamily="34" charset="0"/>
              </a:rPr>
              <a:t>性</a:t>
            </a:r>
            <a:endParaRPr lang="en-US" altLang="zh-CN">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 </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编译器能自动生成代码，</a:t>
            </a:r>
            <a:r>
              <a:rPr lang="en-US" altLang="zh-CN">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是将类的定义使用</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文件进行描</a:t>
            </a:r>
            <a:r>
              <a:rPr lang="zh-CN" altLang="en-US" smtClean="0">
                <a:latin typeface="Arial" panose="020B0604020202090204" pitchFamily="34" charset="0"/>
                <a:cs typeface="Arial" panose="020B0604020202090204" pitchFamily="34" charset="0"/>
              </a:rPr>
              <a:t>述</a:t>
            </a:r>
            <a:r>
              <a:rPr lang="zh-CN" altLang="en-US">
                <a:latin typeface="Arial" panose="020B0604020202090204" pitchFamily="34" charset="0"/>
                <a:cs typeface="Arial" panose="020B0604020202090204" pitchFamily="34" charset="0"/>
              </a:rPr>
              <a:t>。说明，在</a:t>
            </a:r>
            <a:r>
              <a:rPr lang="en-US" altLang="zh-CN">
                <a:latin typeface="Arial" panose="020B0604020202090204" pitchFamily="34" charset="0"/>
                <a:cs typeface="Arial" panose="020B0604020202090204" pitchFamily="34" charset="0"/>
              </a:rPr>
              <a:t>idea </a:t>
            </a:r>
            <a:r>
              <a:rPr lang="zh-CN" altLang="en-US">
                <a:latin typeface="Arial" panose="020B0604020202090204" pitchFamily="34" charset="0"/>
                <a:cs typeface="Arial" panose="020B0604020202090204" pitchFamily="34" charset="0"/>
              </a:rPr>
              <a:t>中编写 </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文件时，会自动提示是否</a:t>
            </a:r>
            <a:r>
              <a:rPr lang="zh-CN" altLang="en-US" b="1">
                <a:solidFill>
                  <a:srgbClr val="DA0000"/>
                </a:solidFill>
                <a:latin typeface="Arial" panose="020B0604020202090204" pitchFamily="34" charset="0"/>
                <a:cs typeface="Arial" panose="020B0604020202090204" pitchFamily="34" charset="0"/>
              </a:rPr>
              <a:t>下载 </a:t>
            </a:r>
            <a:r>
              <a:rPr lang="en-US" altLang="zh-CN" b="1">
                <a:solidFill>
                  <a:srgbClr val="DA0000"/>
                </a:solidFill>
                <a:latin typeface="Arial" panose="020B0604020202090204" pitchFamily="34" charset="0"/>
                <a:cs typeface="Arial" panose="020B0604020202090204" pitchFamily="34" charset="0"/>
              </a:rPr>
              <a:t>.ptotot </a:t>
            </a:r>
            <a:r>
              <a:rPr lang="zh-CN" altLang="en-US" b="1">
                <a:solidFill>
                  <a:srgbClr val="DA0000"/>
                </a:solidFill>
                <a:latin typeface="Arial" panose="020B0604020202090204" pitchFamily="34" charset="0"/>
                <a:cs typeface="Arial" panose="020B0604020202090204" pitchFamily="34" charset="0"/>
              </a:rPr>
              <a:t>编写插件</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可以让</a:t>
            </a:r>
            <a:r>
              <a:rPr lang="zh-CN" altLang="en-US" b="1">
                <a:latin typeface="Arial" panose="020B0604020202090204" pitchFamily="34" charset="0"/>
                <a:cs typeface="Arial" panose="020B0604020202090204" pitchFamily="34" charset="0"/>
              </a:rPr>
              <a:t>语法高</a:t>
            </a:r>
            <a:r>
              <a:rPr lang="zh-CN" altLang="en-US" b="1" smtClean="0">
                <a:latin typeface="Arial" panose="020B0604020202090204" pitchFamily="34" charset="0"/>
                <a:cs typeface="Arial" panose="020B0604020202090204" pitchFamily="34" charset="0"/>
              </a:rPr>
              <a:t>亮</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startAt="5"/>
            </a:pP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zh-CN" altLang="en-US" smtClean="0">
                <a:latin typeface="Arial" panose="020B0604020202090204" pitchFamily="34" charset="0"/>
                <a:cs typeface="Arial" panose="020B0604020202090204" pitchFamily="34" charset="0"/>
              </a:rPr>
              <a:t>然</a:t>
            </a:r>
            <a:r>
              <a:rPr lang="zh-CN" altLang="en-US">
                <a:latin typeface="Arial" panose="020B0604020202090204" pitchFamily="34" charset="0"/>
                <a:cs typeface="Arial" panose="020B0604020202090204" pitchFamily="34" charset="0"/>
              </a:rPr>
              <a:t>后通过 </a:t>
            </a:r>
            <a:r>
              <a:rPr lang="en-US" altLang="zh-CN">
                <a:latin typeface="Arial" panose="020B0604020202090204" pitchFamily="34" charset="0"/>
                <a:cs typeface="Arial" panose="020B0604020202090204" pitchFamily="34" charset="0"/>
              </a:rPr>
              <a:t>protoc.exe </a:t>
            </a:r>
            <a:r>
              <a:rPr lang="zh-CN" altLang="en-US">
                <a:latin typeface="Arial" panose="020B0604020202090204" pitchFamily="34" charset="0"/>
                <a:cs typeface="Arial" panose="020B0604020202090204" pitchFamily="34" charset="0"/>
              </a:rPr>
              <a:t>编译器根据</a:t>
            </a:r>
            <a:r>
              <a:rPr lang="en-US" altLang="zh-CN">
                <a:latin typeface="Arial" panose="020B0604020202090204" pitchFamily="34" charset="0"/>
                <a:cs typeface="Arial" panose="020B0604020202090204" pitchFamily="34" charset="0"/>
              </a:rPr>
              <a:t>.proto </a:t>
            </a:r>
            <a:r>
              <a:rPr lang="zh-CN" altLang="en-US">
                <a:latin typeface="Arial" panose="020B0604020202090204" pitchFamily="34" charset="0"/>
                <a:cs typeface="Arial" panose="020B0604020202090204" pitchFamily="34" charset="0"/>
              </a:rPr>
              <a:t>自动生成</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文</a:t>
            </a:r>
            <a:r>
              <a:rPr lang="zh-CN" altLang="en-US" smtClean="0">
                <a:latin typeface="Arial" panose="020B0604020202090204" pitchFamily="34" charset="0"/>
                <a:cs typeface="Arial" panose="020B0604020202090204" pitchFamily="34" charset="0"/>
              </a:rPr>
              <a:t>件</a:t>
            </a:r>
            <a:endParaRPr lang="en-US" altLang="zh-CN" smtClean="0">
              <a:latin typeface="Arial" panose="020B0604020202090204" pitchFamily="34" charset="0"/>
              <a:cs typeface="Arial" panose="020B0604020202090204" pitchFamily="34" charset="0"/>
            </a:endParaRPr>
          </a:p>
          <a:p>
            <a:pPr marL="342900" indent="-342900">
              <a:buAutoNum type="arabicParenR" startAt="5"/>
            </a:pPr>
            <a:r>
              <a:rPr lang="en-US" altLang="zh-CN" smtClean="0">
                <a:latin typeface="Arial" panose="020B0604020202090204" pitchFamily="34" charset="0"/>
                <a:cs typeface="Arial" panose="020B0604020202090204" pitchFamily="34" charset="0"/>
              </a:rPr>
              <a:t>protobuf </a:t>
            </a: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用示意图</a:t>
            </a:r>
            <a:endParaRPr lang="en-US" altLang="zh-CN">
              <a:latin typeface="Arial" panose="020B0604020202090204" pitchFamily="34" charset="0"/>
              <a:cs typeface="Arial" panose="020B060402020209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客户端可以发送一个</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PoJo </a:t>
            </a:r>
            <a:r>
              <a:rPr lang="zh-CN" altLang="en-US" smtClean="0">
                <a:latin typeface="Arial" panose="020B0604020202090204" pitchFamily="34" charset="0"/>
                <a:cs typeface="Arial" panose="020B0604020202090204" pitchFamily="34" charset="0"/>
              </a:rPr>
              <a:t>对象，并显示信息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solidFill>
                  <a:srgbClr val="FF0000"/>
                </a:solidFill>
                <a:highlight>
                  <a:srgbClr val="FFFF00"/>
                </a:highlight>
              </a:rPr>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Protobuf</a:t>
            </a:r>
            <a:r>
              <a:rPr lang="zh-CN" altLang="en-US" sz="2000" b="1">
                <a:solidFill>
                  <a:srgbClr val="0070C0"/>
                </a:solidFill>
                <a:latin typeface="Arial" panose="020B0604020202090204" pitchFamily="34" charset="0"/>
                <a:cs typeface="Arial" panose="020B0604020202090204" pitchFamily="34" charset="0"/>
              </a:rPr>
              <a:t>快</a:t>
            </a:r>
            <a:r>
              <a:rPr lang="zh-CN" altLang="en-US" sz="2000" b="1" smtClean="0">
                <a:solidFill>
                  <a:srgbClr val="0070C0"/>
                </a:solidFill>
                <a:latin typeface="Arial" panose="020B0604020202090204" pitchFamily="34" charset="0"/>
                <a:cs typeface="Arial" panose="020B0604020202090204" pitchFamily="34" charset="0"/>
              </a:rPr>
              <a:t>速入门实例</a:t>
            </a:r>
            <a:r>
              <a:rPr lang="en-US" altLang="zh-CN" sz="2000" b="1" smtClean="0">
                <a:solidFill>
                  <a:srgbClr val="0070C0"/>
                </a:solidFill>
                <a:latin typeface="Arial" panose="020B0604020202090204" pitchFamily="34" charset="0"/>
                <a:cs typeface="Arial" panose="020B0604020202090204" pitchFamily="34" charset="0"/>
              </a:rPr>
              <a:t>2</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编写程序，使用</a:t>
            </a:r>
            <a:r>
              <a:rPr lang="en-US" altLang="zh-CN" b="1" smtClean="0">
                <a:latin typeface="Arial" panose="020B0604020202090204" pitchFamily="34" charset="0"/>
                <a:cs typeface="Arial" panose="020B0604020202090204" pitchFamily="34" charset="0"/>
              </a:rPr>
              <a:t>Protobuf</a:t>
            </a:r>
            <a:r>
              <a:rPr lang="zh-CN" altLang="en-US" b="1" smtClean="0">
                <a:latin typeface="Arial" panose="020B0604020202090204" pitchFamily="34" charset="0"/>
                <a:cs typeface="Arial" panose="020B0604020202090204" pitchFamily="34" charset="0"/>
              </a:rPr>
              <a:t>完成如下功能</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客户端可以</a:t>
            </a:r>
            <a:r>
              <a:rPr lang="zh-CN" altLang="en-US">
                <a:latin typeface="Arial" panose="020B0604020202090204" pitchFamily="34" charset="0"/>
                <a:cs typeface="Arial" panose="020B0604020202090204" pitchFamily="34" charset="0"/>
              </a:rPr>
              <a:t>随</a:t>
            </a:r>
            <a:r>
              <a:rPr lang="zh-CN" altLang="en-US" smtClean="0">
                <a:latin typeface="Arial" panose="020B0604020202090204" pitchFamily="34" charset="0"/>
                <a:cs typeface="Arial" panose="020B0604020202090204" pitchFamily="34" charset="0"/>
              </a:rPr>
              <a:t>机发送</a:t>
            </a:r>
            <a:r>
              <a:rPr lang="en-US" altLang="zh-CN" smtClean="0">
                <a:latin typeface="Arial" panose="020B0604020202090204" pitchFamily="34" charset="0"/>
                <a:cs typeface="Arial" panose="020B0604020202090204" pitchFamily="34" charset="0"/>
              </a:rPr>
              <a:t>Student  PoJo/ Worker PoJo </a:t>
            </a:r>
            <a:r>
              <a:rPr lang="zh-CN" altLang="en-US" smtClean="0">
                <a:latin typeface="Arial" panose="020B0604020202090204" pitchFamily="34" charset="0"/>
                <a:cs typeface="Arial" panose="020B0604020202090204" pitchFamily="34" charset="0"/>
              </a:rPr>
              <a:t>对象到服务器 </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编码</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a:t>
            </a:r>
            <a:r>
              <a:rPr lang="zh-CN" altLang="en-US" smtClean="0">
                <a:latin typeface="Arial" panose="020B0604020202090204" pitchFamily="34" charset="0"/>
                <a:cs typeface="Arial" panose="020B0604020202090204" pitchFamily="34" charset="0"/>
              </a:rPr>
              <a:t>务端能接收</a:t>
            </a:r>
            <a:r>
              <a:rPr lang="en-US" altLang="zh-CN" smtClean="0">
                <a:latin typeface="Arial" panose="020B0604020202090204" pitchFamily="34" charset="0"/>
                <a:cs typeface="Arial" panose="020B0604020202090204" pitchFamily="34" charset="0"/>
              </a:rPr>
              <a:t>Student </a:t>
            </a:r>
            <a:r>
              <a:rPr lang="en-US" altLang="zh-CN">
                <a:latin typeface="Arial" panose="020B0604020202090204" pitchFamily="34" charset="0"/>
                <a:cs typeface="Arial" panose="020B0604020202090204" pitchFamily="34" charset="0"/>
              </a:rPr>
              <a:t>PoJo/ Worker </a:t>
            </a:r>
            <a:r>
              <a:rPr lang="en-US" altLang="zh-CN" smtClean="0">
                <a:latin typeface="Arial" panose="020B0604020202090204" pitchFamily="34" charset="0"/>
                <a:cs typeface="Arial" panose="020B0604020202090204" pitchFamily="34" charset="0"/>
              </a:rPr>
              <a:t>PoJo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需要判断是哪种类型</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，并显示信息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通过 </a:t>
            </a:r>
            <a:r>
              <a:rPr lang="en-US" altLang="zh-CN" smtClean="0">
                <a:latin typeface="Arial" panose="020B0604020202090204" pitchFamily="34" charset="0"/>
                <a:cs typeface="Arial" panose="020B0604020202090204" pitchFamily="34" charset="0"/>
              </a:rPr>
              <a:t>Protobuf </a:t>
            </a:r>
            <a:r>
              <a:rPr lang="zh-CN" altLang="en-US" smtClean="0">
                <a:latin typeface="Arial" panose="020B0604020202090204" pitchFamily="34" charset="0"/>
                <a:cs typeface="Arial" panose="020B0604020202090204" pitchFamily="34" charset="0"/>
              </a:rPr>
              <a:t>解码</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具体 看老师演示步骤</a:t>
            </a:r>
            <a:endParaRPr lang="en-US" altLang="zh-CN">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的组件设计：</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的主要组件有</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EventLoop</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ChannelFuture</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ChannelPipe</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充当了处理入站和出站数据的应用程序逻辑的容器。例如，实现</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接口（或</a:t>
            </a:r>
            <a:r>
              <a:rPr lang="en-US" altLang="zh-CN">
                <a:latin typeface="Arial" panose="020B0604020202090204" pitchFamily="34" charset="0"/>
                <a:cs typeface="Arial" panose="020B0604020202090204" pitchFamily="34" charset="0"/>
              </a:rPr>
              <a:t>ChannelInboundHandlerAdapter</a:t>
            </a:r>
            <a:r>
              <a:rPr lang="zh-CN" altLang="en-US">
                <a:latin typeface="Arial" panose="020B0604020202090204" pitchFamily="34" charset="0"/>
                <a:cs typeface="Arial" panose="020B0604020202090204" pitchFamily="34" charset="0"/>
              </a:rPr>
              <a:t>），你就可以接收入站事件和数据，这些数</a:t>
            </a:r>
            <a:r>
              <a:rPr lang="zh-CN" altLang="en-US" smtClean="0">
                <a:latin typeface="Arial" panose="020B0604020202090204" pitchFamily="34" charset="0"/>
                <a:cs typeface="Arial" panose="020B0604020202090204" pitchFamily="34" charset="0"/>
              </a:rPr>
              <a:t>据会被业</a:t>
            </a:r>
            <a:r>
              <a:rPr lang="zh-CN" altLang="en-US">
                <a:latin typeface="Arial" panose="020B0604020202090204" pitchFamily="34" charset="0"/>
                <a:cs typeface="Arial" panose="020B0604020202090204" pitchFamily="34" charset="0"/>
              </a:rPr>
              <a:t>务逻辑处理。</a:t>
            </a:r>
            <a:r>
              <a:rPr lang="zh-CN" altLang="en-US" smtClean="0">
                <a:latin typeface="Arial" panose="020B0604020202090204" pitchFamily="34" charset="0"/>
                <a:cs typeface="Arial" panose="020B0604020202090204" pitchFamily="34" charset="0"/>
              </a:rPr>
              <a:t>当要给客</a:t>
            </a:r>
            <a:r>
              <a:rPr lang="zh-CN" altLang="en-US">
                <a:latin typeface="Arial" panose="020B0604020202090204" pitchFamily="34" charset="0"/>
                <a:cs typeface="Arial" panose="020B0604020202090204" pitchFamily="34" charset="0"/>
              </a:rPr>
              <a:t>户端发送响应时，也可以从</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冲刷数据</a:t>
            </a:r>
            <a:r>
              <a:rPr lang="zh-CN" altLang="en-US" smtClean="0">
                <a:latin typeface="Arial" panose="020B0604020202090204" pitchFamily="34" charset="0"/>
                <a:cs typeface="Arial" panose="020B0604020202090204" pitchFamily="34" charset="0"/>
              </a:rPr>
              <a:t>。业</a:t>
            </a:r>
            <a:r>
              <a:rPr lang="zh-CN" altLang="en-US">
                <a:latin typeface="Arial" panose="020B0604020202090204" pitchFamily="34" charset="0"/>
                <a:cs typeface="Arial" panose="020B0604020202090204" pitchFamily="34" charset="0"/>
              </a:rPr>
              <a:t>务逻辑通常写在一个或者多个</a:t>
            </a:r>
            <a:r>
              <a:rPr lang="en-US" altLang="zh-CN">
                <a:latin typeface="Arial" panose="020B0604020202090204" pitchFamily="34" charset="0"/>
                <a:cs typeface="Arial" panose="020B0604020202090204" pitchFamily="34" charset="0"/>
              </a:rPr>
              <a:t>ChannelInboundHandler</a:t>
            </a:r>
            <a:r>
              <a:rPr lang="zh-CN" altLang="en-US">
                <a:latin typeface="Arial" panose="020B0604020202090204" pitchFamily="34" charset="0"/>
                <a:cs typeface="Arial" panose="020B0604020202090204" pitchFamily="34" charset="0"/>
              </a:rPr>
              <a:t>中。</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原理一样，只不过它是用来处理出站数据</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提供了</a:t>
            </a:r>
            <a:r>
              <a:rPr lang="en-US" altLang="zh-CN">
                <a:latin typeface="Arial" panose="020B0604020202090204" pitchFamily="34" charset="0"/>
                <a:cs typeface="Arial" panose="020B0604020202090204" pitchFamily="34" charset="0"/>
              </a:rPr>
              <a:t>ChannelHandler</a:t>
            </a:r>
            <a:r>
              <a:rPr lang="zh-CN" altLang="en-US">
                <a:latin typeface="Arial" panose="020B0604020202090204" pitchFamily="34" charset="0"/>
                <a:cs typeface="Arial" panose="020B060402020209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中的一系列</a:t>
            </a:r>
            <a:r>
              <a:rPr lang="en-US" altLang="zh-CN">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，并被这些</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处理，反之则称为入站</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当</a:t>
            </a: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发送或者接受一个消息的时候，就将会发生一次数据转换。入站消息会被解码：从字节转换为另一种格式（比如</a:t>
            </a:r>
            <a:r>
              <a:rPr lang="en-US" altLang="zh-CN">
                <a:latin typeface="Arial" panose="020B0604020202090204" pitchFamily="34" charset="0"/>
                <a:cs typeface="Arial" panose="020B0604020202090204" pitchFamily="34" charset="0"/>
              </a:rPr>
              <a:t>java</a:t>
            </a:r>
            <a:r>
              <a:rPr lang="zh-CN" altLang="en-US">
                <a:latin typeface="Arial" panose="020B0604020202090204" pitchFamily="34" charset="0"/>
                <a:cs typeface="Arial" panose="020B0604020202090204" pitchFamily="34" charset="0"/>
              </a:rPr>
              <a:t>对象）；如果是出站消息，它会被编码成字节</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提</a:t>
            </a:r>
            <a:r>
              <a:rPr lang="zh-CN" altLang="en-US" smtClean="0">
                <a:latin typeface="Arial" panose="020B0604020202090204" pitchFamily="34" charset="0"/>
                <a:cs typeface="Arial" panose="020B0604020202090204" pitchFamily="34" charset="0"/>
              </a:rPr>
              <a:t>供一</a:t>
            </a:r>
            <a:r>
              <a:rPr lang="zh-CN" altLang="en-US">
                <a:latin typeface="Arial" panose="020B0604020202090204" pitchFamily="34" charset="0"/>
                <a:cs typeface="Arial" panose="020B0604020202090204" pitchFamily="34" charset="0"/>
              </a:rPr>
              <a:t>系列实用的</a:t>
            </a:r>
            <a:r>
              <a:rPr lang="zh-CN" altLang="en-US" smtClean="0">
                <a:latin typeface="Arial" panose="020B0604020202090204" pitchFamily="34" charset="0"/>
                <a:cs typeface="Arial" panose="020B0604020202090204" pitchFamily="34" charset="0"/>
              </a:rPr>
              <a:t>编解</a:t>
            </a:r>
            <a:r>
              <a:rPr lang="zh-CN" altLang="en-US">
                <a:latin typeface="Arial" panose="020B0604020202090204" pitchFamily="34" charset="0"/>
                <a:cs typeface="Arial" panose="020B0604020202090204" pitchFamily="34" charset="0"/>
              </a:rPr>
              <a:t>码器，他们都实现了</a:t>
            </a:r>
            <a:r>
              <a:rPr lang="en-US" altLang="zh-CN">
                <a:latin typeface="Arial" panose="020B0604020202090204" pitchFamily="34" charset="0"/>
                <a:cs typeface="Arial" panose="020B0604020202090204" pitchFamily="34" charset="0"/>
              </a:rPr>
              <a:t>ChannelInboundHadnler</a:t>
            </a:r>
            <a:r>
              <a:rPr lang="zh-CN" altLang="en-US">
                <a:latin typeface="Arial" panose="020B0604020202090204" pitchFamily="34" charset="0"/>
                <a:cs typeface="Arial" panose="020B0604020202090204" pitchFamily="34" charset="0"/>
              </a:rPr>
              <a:t>或者</a:t>
            </a:r>
            <a:r>
              <a:rPr lang="en-US" altLang="zh-CN" smtClean="0">
                <a:latin typeface="Arial" panose="020B0604020202090204" pitchFamily="34" charset="0"/>
                <a:cs typeface="Arial" panose="020B0604020202090204" pitchFamily="34" charset="0"/>
              </a:rPr>
              <a:t>ChannelOutboundHandler</a:t>
            </a:r>
            <a:r>
              <a:rPr lang="zh-CN" altLang="en-US">
                <a:latin typeface="Arial" panose="020B0604020202090204" pitchFamily="34" charset="0"/>
                <a:cs typeface="Arial" panose="020B0604020202090204" pitchFamily="34" charset="0"/>
              </a:rPr>
              <a:t>接口。在这些类中，</a:t>
            </a:r>
            <a:r>
              <a:rPr lang="en-US" altLang="zh-CN">
                <a:latin typeface="Arial" panose="020B0604020202090204" pitchFamily="34" charset="0"/>
                <a:cs typeface="Arial" panose="020B0604020202090204" pitchFamily="34" charset="0"/>
              </a:rPr>
              <a:t>channelRead</a:t>
            </a:r>
            <a:r>
              <a:rPr lang="zh-CN" altLang="en-US">
                <a:latin typeface="Arial" panose="020B0604020202090204" pitchFamily="34" charset="0"/>
                <a:cs typeface="Arial" panose="020B0604020202090204" pitchFamily="34" charset="0"/>
              </a:rPr>
              <a:t>方法已经被重写了。以入站为例，对于每个从入站</a:t>
            </a:r>
            <a:r>
              <a:rPr lang="en-US" altLang="zh-CN">
                <a:latin typeface="Arial" panose="020B0604020202090204" pitchFamily="34" charset="0"/>
                <a:cs typeface="Arial" panose="020B0604020202090204" pitchFamily="34" charset="0"/>
              </a:rPr>
              <a:t>Channel</a:t>
            </a:r>
            <a:r>
              <a:rPr lang="zh-CN" altLang="en-US">
                <a:latin typeface="Arial" panose="020B0604020202090204" pitchFamily="34" charset="0"/>
                <a:cs typeface="Arial" panose="020B0604020202090204" pitchFamily="34" charset="0"/>
              </a:rPr>
              <a:t>读取的消息，这个方法会被调用。随后，它将调用</a:t>
            </a:r>
            <a:r>
              <a:rPr lang="zh-CN" altLang="en-US" smtClean="0">
                <a:latin typeface="Arial" panose="020B0604020202090204" pitchFamily="34" charset="0"/>
                <a:cs typeface="Arial" panose="020B0604020202090204" pitchFamily="34" charset="0"/>
              </a:rPr>
              <a:t>由解</a:t>
            </a:r>
            <a:r>
              <a:rPr lang="zh-CN" altLang="en-US">
                <a:latin typeface="Arial" panose="020B0604020202090204" pitchFamily="34" charset="0"/>
                <a:cs typeface="Arial" panose="020B0604020202090204" pitchFamily="34" charset="0"/>
              </a:rPr>
              <a:t>码器所提供的</a:t>
            </a:r>
            <a:r>
              <a:rPr lang="en-US" altLang="zh-CN">
                <a:latin typeface="Arial" panose="020B0604020202090204" pitchFamily="34" charset="0"/>
                <a:cs typeface="Arial" panose="020B0604020202090204" pitchFamily="34" charset="0"/>
              </a:rPr>
              <a:t>decode()</a:t>
            </a:r>
            <a:r>
              <a:rPr lang="zh-CN" altLang="en-US">
                <a:latin typeface="Arial" panose="020B0604020202090204" pitchFamily="34" charset="0"/>
                <a:cs typeface="Arial" panose="020B0604020202090204" pitchFamily="34" charset="0"/>
              </a:rPr>
              <a:t>方法进行解码，并将已经解码的字节转发给</a:t>
            </a:r>
            <a:r>
              <a:rPr lang="en-US" altLang="zh-CN">
                <a:latin typeface="Arial" panose="020B0604020202090204" pitchFamily="34" charset="0"/>
                <a:cs typeface="Arial" panose="020B0604020202090204" pitchFamily="34" charset="0"/>
              </a:rPr>
              <a:t>ChannelPipeline</a:t>
            </a:r>
            <a:r>
              <a:rPr lang="zh-CN" altLang="en-US">
                <a:latin typeface="Arial" panose="020B0604020202090204" pitchFamily="34" charset="0"/>
                <a:cs typeface="Arial" panose="020B0604020202090204" pitchFamily="34" charset="0"/>
              </a:rPr>
              <a:t>中的下一个</a:t>
            </a:r>
            <a:r>
              <a:rPr lang="en-US" altLang="zh-CN">
                <a:latin typeface="Arial" panose="020B0604020202090204" pitchFamily="34" charset="0"/>
                <a:cs typeface="Arial" panose="020B0604020202090204" pitchFamily="34" charset="0"/>
              </a:rPr>
              <a:t>ChannelInboundHandler</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关系继承图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一个关于</a:t>
            </a:r>
            <a:r>
              <a:rPr lang="en-US" altLang="zh-CN" smtClean="0">
                <a:latin typeface="Arial" panose="020B0604020202090204" pitchFamily="34" charset="0"/>
                <a:cs typeface="Arial" panose="020B0604020202090204" pitchFamily="34" charset="0"/>
              </a:rPr>
              <a:t>ByteToMessageDecoder</a:t>
            </a:r>
            <a:r>
              <a:rPr lang="zh-CN" altLang="en-US" smtClean="0">
                <a:latin typeface="Arial" panose="020B0604020202090204" pitchFamily="34" charset="0"/>
                <a:cs typeface="Arial" panose="020B0604020202090204" pitchFamily="34" charset="0"/>
              </a:rPr>
              <a:t>实例分析</a:t>
            </a:r>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3"/>
            </a:pPr>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90204" pitchFamily="34" charset="0"/>
                <a:cs typeface="Arial" panose="020B0604020202090204" pitchFamily="34" charset="0"/>
              </a:rPr>
              <a:t>public class ToIntegerDecoder extends ByteToMessageDecoder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@Override</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protected void decode(ChannelHandlerContext ctx, ByteBuf in, List&lt;Object&gt; out) throws Exception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if (in.readableBytes() &gt;= 4)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out.add(in.readInt());</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a:latin typeface="Arial" panose="020B0604020202090204" pitchFamily="34" charset="0"/>
                <a:cs typeface="Arial" panose="020B0604020202090204" pitchFamily="34" charset="0"/>
              </a:rPr>
              <a:t>    }</a:t>
            </a:r>
            <a:endParaRPr lang="en-US" altLang="zh-CN" sz="1600">
              <a:latin typeface="Arial" panose="020B0604020202090204" pitchFamily="34" charset="0"/>
              <a:cs typeface="Arial" panose="020B0604020202090204" pitchFamily="34" charset="0"/>
            </a:endParaRPr>
          </a:p>
          <a:p>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a:p>
            <a:r>
              <a:rPr lang="zh-CN" altLang="en-US" sz="1600">
                <a:latin typeface="Arial" panose="020B0604020202090204" pitchFamily="34" charset="0"/>
                <a:cs typeface="Arial" panose="020B0604020202090204" pitchFamily="34" charset="0"/>
              </a:rPr>
              <a:t>说</a:t>
            </a:r>
            <a:r>
              <a:rPr lang="zh-CN" altLang="en-US" sz="1600" smtClean="0">
                <a:latin typeface="Arial" panose="020B0604020202090204" pitchFamily="34" charset="0"/>
                <a:cs typeface="Arial" panose="020B0604020202090204" pitchFamily="34" charset="0"/>
              </a:rPr>
              <a:t>明：</a:t>
            </a:r>
            <a:endParaRPr lang="en-US" altLang="zh-CN" sz="1600" smtClean="0">
              <a:latin typeface="Arial" panose="020B0604020202090204" pitchFamily="34" charset="0"/>
              <a:cs typeface="Arial" panose="020B060402020209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90204" pitchFamily="34" charset="0"/>
                <a:cs typeface="Arial" panose="020B0604020202090204" pitchFamily="34" charset="0"/>
              </a:rPr>
              <a:t>decode </a:t>
            </a:r>
            <a:r>
              <a:rPr lang="zh-CN" altLang="en-US" sz="1600" smtClean="0">
                <a:latin typeface="Arial" panose="020B0604020202090204" pitchFamily="34" charset="0"/>
                <a:cs typeface="Arial" panose="020B0604020202090204" pitchFamily="34" charset="0"/>
              </a:rPr>
              <a:t>执行分析图 </a:t>
            </a:r>
            <a:r>
              <a:rPr lang="en-US" altLang="zh-CN" sz="1600" smtClean="0">
                <a:latin typeface="Arial" panose="020B0604020202090204" pitchFamily="34" charset="0"/>
                <a:cs typeface="Arial" panose="020B0604020202090204" pitchFamily="34" charset="0"/>
              </a:rPr>
              <a:t>[</a:t>
            </a:r>
            <a:r>
              <a:rPr lang="zh-CN" altLang="en-US" sz="1600">
                <a:latin typeface="Arial" panose="020B0604020202090204" pitchFamily="34" charset="0"/>
                <a:cs typeface="Arial" panose="020B0604020202090204" pitchFamily="34" charset="0"/>
              </a:rPr>
              <a:t>示意图</a:t>
            </a:r>
            <a:r>
              <a:rPr lang="en-US" altLang="zh-CN" sz="1600" smtClean="0">
                <a:latin typeface="Arial" panose="020B0604020202090204" pitchFamily="34" charset="0"/>
                <a:cs typeface="Arial" panose="020B0604020202090204" pitchFamily="34" charset="0"/>
              </a:rPr>
              <a:t>]</a:t>
            </a:r>
            <a:endParaRPr lang="en-US" altLang="zh-CN" sz="1600"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90204"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a:t>
            </a:r>
            <a:r>
              <a:rPr lang="zh-CN" altLang="en-US" sz="1400" smtClean="0">
                <a:ea typeface="宋体" charset="-122"/>
              </a:rPr>
              <a:t>行</a:t>
            </a:r>
            <a:endParaRPr lang="en-US" altLang="zh-CN" sz="1400" smtClean="0">
              <a:ea typeface="宋体" charset="-122"/>
            </a:endParaRPr>
          </a:p>
          <a:p>
            <a:pPr marL="285750" indent="-285750">
              <a:buFont typeface="Arial" panose="020B0604020202090204" pitchFamily="34" charset="0"/>
              <a:buChar char="•"/>
            </a:pPr>
            <a:endParaRPr lang="en-US" altLang="zh-CN" sz="1400">
              <a:ea typeface="宋体" charset="-122"/>
            </a:endParaRPr>
          </a:p>
          <a:p>
            <a:pPr marL="285750" indent="-285750">
              <a:buFont typeface="Arial" panose="020B0604020202090204" pitchFamily="34" charset="0"/>
              <a:buChar char="•"/>
            </a:pPr>
            <a:r>
              <a:rPr lang="zh-CN" altLang="en-US" sz="1400" smtClean="0">
                <a:ea typeface="宋体" charset="-122"/>
              </a:rPr>
              <a:t>在</a:t>
            </a:r>
            <a:r>
              <a:rPr lang="zh-CN" altLang="en-US" sz="1400">
                <a:ea typeface="宋体" charset="-122"/>
              </a:rPr>
              <a:t>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public </a:t>
            </a:r>
            <a:r>
              <a:rPr lang="en-US" altLang="zh-CN">
                <a:latin typeface="Arial" panose="020B0604020202090204" pitchFamily="34" charset="0"/>
                <a:cs typeface="Arial" panose="020B0604020202090204" pitchFamily="34" charset="0"/>
              </a:rPr>
              <a:t>abstract class ReplayingDecoder&lt;S&gt; extends </a:t>
            </a:r>
            <a:r>
              <a:rPr lang="en-US" altLang="zh-CN" smtClean="0">
                <a:latin typeface="Arial" panose="020B0604020202090204" pitchFamily="34" charset="0"/>
                <a:cs typeface="Arial" panose="020B0604020202090204" pitchFamily="34" charset="0"/>
              </a:rPr>
              <a:t>ByteToMessageDecoder</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应用实例</a:t>
            </a:r>
            <a:r>
              <a:rPr lang="zh-CN" altLang="en-US" b="1"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ReplayingDecoder </a:t>
            </a:r>
            <a:r>
              <a:rPr lang="zh-CN" altLang="en-US" smtClean="0">
                <a:latin typeface="Arial" panose="020B0604020202090204" pitchFamily="34" charset="0"/>
                <a:cs typeface="Arial" panose="020B0604020202090204" pitchFamily="34" charset="0"/>
              </a:rPr>
              <a:t>编写解码器，对前面的案例进行简化 </a:t>
            </a:r>
            <a:r>
              <a:rPr lang="en-US" altLang="zh-CN" smtClean="0">
                <a:latin typeface="Arial" panose="020B0604020202090204" pitchFamily="34" charset="0"/>
                <a:cs typeface="Arial" panose="020B0604020202090204" pitchFamily="34" charset="0"/>
              </a:rPr>
              <a:t>[</a:t>
            </a:r>
            <a:r>
              <a:rPr lang="zh-CN" altLang="en-US" sz="1200" smtClean="0">
                <a:latin typeface="Arial" panose="020B0604020202090204" pitchFamily="34" charset="0"/>
                <a:cs typeface="Arial" panose="020B0604020202090204" pitchFamily="34" charset="0"/>
              </a:rPr>
              <a:t>案例演示</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9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9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其它解码器</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LineBasedFrameDecoder</a:t>
            </a:r>
            <a:r>
              <a:rPr lang="zh-CN" altLang="en-US" smtClean="0">
                <a:latin typeface="Arial" panose="020B0604020202090204" pitchFamily="34" charset="0"/>
                <a:cs typeface="Arial" panose="020B0604020202090204" pitchFamily="34" charset="0"/>
              </a:rPr>
              <a:t>：这</a:t>
            </a:r>
            <a:r>
              <a:rPr lang="zh-CN" altLang="en-US">
                <a:latin typeface="Arial" panose="020B0604020202090204" pitchFamily="34" charset="0"/>
                <a:cs typeface="Arial" panose="020B0604020202090204" pitchFamily="34" charset="0"/>
              </a:rPr>
              <a:t>个类在</a:t>
            </a:r>
            <a:r>
              <a:rPr lang="en-US" altLang="zh-CN">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内部也有使用，它使用行尾控制字符（</a:t>
            </a:r>
            <a:r>
              <a:rPr lang="en-US" altLang="zh-CN">
                <a:latin typeface="Arial" panose="020B0604020202090204" pitchFamily="34" charset="0"/>
                <a:cs typeface="Arial" panose="020B0604020202090204" pitchFamily="34" charset="0"/>
              </a:rPr>
              <a:t>\n</a:t>
            </a:r>
            <a:r>
              <a:rPr lang="zh-CN" altLang="en-US">
                <a:latin typeface="Arial" panose="020B0604020202090204" pitchFamily="34" charset="0"/>
                <a:cs typeface="Arial" panose="020B0604020202090204" pitchFamily="34" charset="0"/>
              </a:rPr>
              <a:t>或者</a:t>
            </a:r>
            <a:r>
              <a:rPr lang="en-US" altLang="zh-CN">
                <a:latin typeface="Arial" panose="020B0604020202090204" pitchFamily="34" charset="0"/>
                <a:cs typeface="Arial" panose="020B0604020202090204" pitchFamily="34" charset="0"/>
              </a:rPr>
              <a:t>\r\n</a:t>
            </a:r>
            <a:r>
              <a:rPr lang="zh-CN" altLang="en-US">
                <a:latin typeface="Arial" panose="020B0604020202090204" pitchFamily="34" charset="0"/>
                <a:cs typeface="Arial" panose="020B0604020202090204" pitchFamily="34" charset="0"/>
              </a:rPr>
              <a:t>）作为分隔符来解析数据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DelimiterBasedFrameDecoder</a:t>
            </a:r>
            <a:r>
              <a:rPr lang="zh-CN" altLang="en-US" smtClean="0">
                <a:latin typeface="Arial" panose="020B0604020202090204" pitchFamily="34" charset="0"/>
                <a:cs typeface="Arial" panose="020B0604020202090204" pitchFamily="34" charset="0"/>
              </a:rPr>
              <a:t>：使</a:t>
            </a:r>
            <a:r>
              <a:rPr lang="zh-CN" altLang="en-US">
                <a:latin typeface="Arial" panose="020B0604020202090204" pitchFamily="34" charset="0"/>
                <a:cs typeface="Arial" panose="020B0604020202090204" pitchFamily="34" charset="0"/>
              </a:rPr>
              <a:t>用自定义的特殊字符作为消息的分隔符。</a:t>
            </a: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HttpObjectDecoder</a:t>
            </a:r>
            <a:r>
              <a:rPr lang="zh-CN" altLang="en-US" smtClean="0">
                <a:latin typeface="Arial" panose="020B0604020202090204" pitchFamily="34" charset="0"/>
                <a:cs typeface="Arial" panose="020B0604020202090204" pitchFamily="34" charset="0"/>
              </a:rPr>
              <a:t>：一</a:t>
            </a:r>
            <a:r>
              <a:rPr lang="zh-CN" altLang="en-US">
                <a:latin typeface="Arial" panose="020B0604020202090204" pitchFamily="34" charset="0"/>
                <a:cs typeface="Arial" panose="020B0604020202090204" pitchFamily="34" charset="0"/>
              </a:rPr>
              <a:t>个</a:t>
            </a:r>
            <a:r>
              <a:rPr lang="en-US" altLang="zh-CN">
                <a:latin typeface="Arial" panose="020B0604020202090204" pitchFamily="34" charset="0"/>
                <a:cs typeface="Arial" panose="020B0604020202090204" pitchFamily="34" charset="0"/>
              </a:rPr>
              <a:t>HTTP</a:t>
            </a:r>
            <a:r>
              <a:rPr lang="zh-CN" altLang="en-US">
                <a:latin typeface="Arial" panose="020B0604020202090204" pitchFamily="34" charset="0"/>
                <a:cs typeface="Arial" panose="020B0604020202090204" pitchFamily="34" charset="0"/>
              </a:rPr>
              <a:t>数据的解码</a:t>
            </a:r>
            <a:r>
              <a:rPr lang="zh-CN" altLang="en-US" smtClean="0">
                <a:latin typeface="Arial" panose="020B0604020202090204" pitchFamily="34" charset="0"/>
                <a:cs typeface="Arial" panose="020B0604020202090204" pitchFamily="34" charset="0"/>
              </a:rPr>
              <a:t>器</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LengthFieldBasedFrameDecoder</a:t>
            </a:r>
            <a:r>
              <a:rPr lang="zh-CN" altLang="en-US" smtClean="0">
                <a:latin typeface="Arial" panose="020B0604020202090204" pitchFamily="34" charset="0"/>
                <a:cs typeface="Arial" panose="020B060402020209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46245"/>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b="1">
                <a:solidFill>
                  <a:srgbClr val="FF0000"/>
                </a:solidFill>
              </a:rPr>
              <a:t>同</a:t>
            </a:r>
            <a:r>
              <a:rPr lang="zh-CN" altLang="en-US" b="1" smtClean="0">
                <a:solidFill>
                  <a:srgbClr val="FF0000"/>
                </a:solidFill>
              </a:rPr>
              <a:t>步阻塞</a:t>
            </a:r>
            <a:r>
              <a:rPr lang="zh-CN" altLang="en-US" smtClean="0"/>
              <a:t>，</a:t>
            </a:r>
            <a:r>
              <a:rPr lang="zh-CN" altLang="en-US"/>
              <a:t>服务器实现模式为一个连接一个线程，即</a:t>
            </a:r>
            <a:r>
              <a:rPr lang="zh-CN" altLang="en-US">
                <a:solidFill>
                  <a:srgbClr val="FF0000"/>
                </a:solidFill>
              </a:rPr>
              <a:t>客户端有连接请求时服务器端就需要启动一个线程进行处理，如果这个连接不做任何事情会造成不必要的线程开</a:t>
            </a:r>
            <a:r>
              <a:rPr lang="zh-CN" altLang="en-US" smtClean="0">
                <a:solidFill>
                  <a:srgbClr val="FF0000"/>
                </a:solidFill>
              </a:rPr>
              <a:t>销</a:t>
            </a:r>
            <a:r>
              <a:rPr lang="zh-CN" altLang="en-US" smtClean="0"/>
              <a:t>，</a:t>
            </a:r>
            <a:r>
              <a:rPr lang="zh-CN" altLang="en-US"/>
              <a:t>可以通过</a:t>
            </a:r>
            <a:r>
              <a:rPr lang="zh-CN" altLang="en-US" b="1">
                <a:solidFill>
                  <a:srgbClr val="FF0000"/>
                </a:solidFill>
                <a:highlight>
                  <a:srgbClr val="FFFF00"/>
                </a:highlight>
              </a:rPr>
              <a:t>线程池机制</a:t>
            </a:r>
            <a:r>
              <a:rPr lang="zh-CN" altLang="en-US"/>
              <a:t>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Maven </a:t>
            </a:r>
            <a:r>
              <a:rPr lang="zh-CN" altLang="en-US" smtClean="0">
                <a:latin typeface="Arial" panose="020B0604020202090204" pitchFamily="34" charset="0"/>
                <a:cs typeface="Arial" panose="020B0604020202090204" pitchFamily="34" charset="0"/>
              </a:rPr>
              <a:t>中添加对</a:t>
            </a:r>
            <a:r>
              <a:rPr lang="en-US" altLang="zh-CN" smtClean="0">
                <a:latin typeface="Arial" panose="020B0604020202090204" pitchFamily="34" charset="0"/>
                <a:cs typeface="Arial" panose="020B0604020202090204" pitchFamily="34" charset="0"/>
              </a:rPr>
              <a:t>Log4j</a:t>
            </a:r>
            <a:r>
              <a:rPr lang="zh-CN" altLang="en-US" smtClean="0">
                <a:latin typeface="Arial" panose="020B0604020202090204" pitchFamily="34" charset="0"/>
                <a:cs typeface="Arial" panose="020B0604020202090204" pitchFamily="34" charset="0"/>
              </a:rPr>
              <a:t>的依赖 在 </a:t>
            </a:r>
            <a:r>
              <a:rPr lang="en-US" altLang="zh-CN" smtClean="0">
                <a:latin typeface="Arial" panose="020B0604020202090204" pitchFamily="34" charset="0"/>
                <a:cs typeface="Arial" panose="020B0604020202090204" pitchFamily="34" charset="0"/>
              </a:rPr>
              <a:t>pom.xml</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配置 </a:t>
            </a:r>
            <a:r>
              <a:rPr lang="en-US" altLang="zh-CN" smtClean="0">
                <a:latin typeface="Arial" panose="020B0604020202090204" pitchFamily="34" charset="0"/>
                <a:cs typeface="Arial" panose="020B0604020202090204" pitchFamily="34" charset="0"/>
              </a:rPr>
              <a:t>Log4j , </a:t>
            </a: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resources/log4j.properties</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演</a:t>
            </a:r>
            <a:r>
              <a:rPr lang="zh-CN" altLang="en-US" smtClean="0">
                <a:latin typeface="Arial" panose="020B0604020202090204" pitchFamily="34" charset="0"/>
                <a:cs typeface="Arial" panose="020B060402020209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90204" pitchFamily="34" charset="0"/>
                <a:cs typeface="Arial" panose="020B0604020202090204" pitchFamily="34" charset="0"/>
              </a:rPr>
              <a:t>?</a:t>
            </a:r>
            <a:endParaRPr lang="en-US" altLang="zh-CN" sz="1400">
              <a:latin typeface="Arial" panose="020B0604020202090204" pitchFamily="34" charset="0"/>
              <a:cs typeface="Arial" panose="020B060402020209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TCP</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面向连接的，面向流的，提供高可靠性服务。收发两端（客户端和服务器端）都要有一一成对的</a:t>
            </a:r>
            <a:r>
              <a:rPr lang="en-US" altLang="zh-CN">
                <a:latin typeface="Arial" panose="020B0604020202090204" pitchFamily="34" charset="0"/>
                <a:cs typeface="Arial" panose="020B0604020202090204" pitchFamily="34" charset="0"/>
              </a:rPr>
              <a:t>socket</a:t>
            </a:r>
            <a:r>
              <a:rPr lang="zh-CN" altLang="en-US">
                <a:latin typeface="Arial" panose="020B0604020202090204" pitchFamily="34" charset="0"/>
                <a:cs typeface="Arial" panose="020B0604020202090204" pitchFamily="34" charset="0"/>
              </a:rPr>
              <a:t>，因此，发送端为了将多</a:t>
            </a:r>
            <a:r>
              <a:rPr lang="zh-CN" altLang="en-US" smtClean="0">
                <a:latin typeface="Arial" panose="020B0604020202090204" pitchFamily="34" charset="0"/>
                <a:cs typeface="Arial" panose="020B0604020202090204" pitchFamily="34" charset="0"/>
              </a:rPr>
              <a:t>个</a:t>
            </a:r>
            <a:r>
              <a:rPr lang="zh-CN" altLang="en-US">
                <a:latin typeface="Arial" panose="020B0604020202090204" pitchFamily="34" charset="0"/>
                <a:cs typeface="Arial" panose="020B0604020202090204" pitchFamily="34" charset="0"/>
              </a:rPr>
              <a:t>发给</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收端的包，更有效的</a:t>
            </a:r>
            <a:r>
              <a:rPr lang="zh-CN" altLang="en-US" smtClean="0">
                <a:latin typeface="Arial" panose="020B0604020202090204" pitchFamily="34" charset="0"/>
                <a:cs typeface="Arial" panose="020B0604020202090204" pitchFamily="34" charset="0"/>
              </a:rPr>
              <a:t>发给对</a:t>
            </a:r>
            <a:r>
              <a:rPr lang="zh-CN" altLang="en-US">
                <a:latin typeface="Arial" panose="020B0604020202090204" pitchFamily="34" charset="0"/>
                <a:cs typeface="Arial" panose="020B0604020202090204" pitchFamily="34" charset="0"/>
              </a:rPr>
              <a:t>方，使用了优化方法（</a:t>
            </a:r>
            <a:r>
              <a:rPr lang="en-US" altLang="zh-CN">
                <a:latin typeface="Arial" panose="020B0604020202090204" pitchFamily="34" charset="0"/>
                <a:cs typeface="Arial" panose="020B0604020202090204" pitchFamily="34" charset="0"/>
              </a:rPr>
              <a:t>Nagle</a:t>
            </a:r>
            <a:r>
              <a:rPr lang="zh-CN" altLang="en-US">
                <a:latin typeface="Arial" panose="020B0604020202090204" pitchFamily="34" charset="0"/>
                <a:cs typeface="Arial" panose="020B0604020202090204" pitchFamily="34" charset="0"/>
              </a:rPr>
              <a:t>算法），将多次间隔较小且数据量小的数据，合并成一个大的数据块，然后进行封包</a:t>
            </a:r>
            <a:r>
              <a:rPr lang="zh-CN" altLang="en-US" smtClean="0">
                <a:latin typeface="Arial" panose="020B0604020202090204" pitchFamily="34" charset="0"/>
                <a:cs typeface="Arial" panose="020B0604020202090204" pitchFamily="34" charset="0"/>
              </a:rPr>
              <a:t>。这样做虽然提高了效率，但是接</a:t>
            </a:r>
            <a:r>
              <a:rPr lang="zh-CN" altLang="en-US">
                <a:latin typeface="Arial" panose="020B0604020202090204" pitchFamily="34" charset="0"/>
                <a:cs typeface="Arial" panose="020B0604020202090204" pitchFamily="34" charset="0"/>
              </a:rPr>
              <a:t>收</a:t>
            </a:r>
            <a:r>
              <a:rPr lang="zh-CN" altLang="en-US" smtClean="0">
                <a:latin typeface="Arial" panose="020B0604020202090204" pitchFamily="34" charset="0"/>
                <a:cs typeface="Arial" panose="020B0604020202090204" pitchFamily="34" charset="0"/>
              </a:rPr>
              <a:t>端就</a:t>
            </a:r>
            <a:r>
              <a:rPr lang="zh-CN" altLang="en-US">
                <a:latin typeface="Arial" panose="020B0604020202090204" pitchFamily="34" charset="0"/>
                <a:cs typeface="Arial" panose="020B0604020202090204" pitchFamily="34" charset="0"/>
              </a:rPr>
              <a:t>难于分</a:t>
            </a:r>
            <a:r>
              <a:rPr lang="zh-CN" altLang="en-US" smtClean="0">
                <a:latin typeface="Arial" panose="020B0604020202090204" pitchFamily="34" charset="0"/>
                <a:cs typeface="Arial" panose="020B0604020202090204" pitchFamily="34" charset="0"/>
              </a:rPr>
              <a:t>辨出完整的数据包了，因为</a:t>
            </a:r>
            <a:r>
              <a:rPr lang="zh-CN" altLang="en-US" b="1" smtClean="0">
                <a:solidFill>
                  <a:srgbClr val="DA0000"/>
                </a:solidFill>
                <a:latin typeface="Arial" panose="020B0604020202090204" pitchFamily="34" charset="0"/>
                <a:cs typeface="Arial" panose="020B0604020202090204" pitchFamily="34" charset="0"/>
              </a:rPr>
              <a:t>面</a:t>
            </a:r>
            <a:r>
              <a:rPr lang="zh-CN" altLang="en-US" b="1">
                <a:solidFill>
                  <a:srgbClr val="DA0000"/>
                </a:solidFill>
                <a:latin typeface="Arial" panose="020B0604020202090204" pitchFamily="34" charset="0"/>
                <a:cs typeface="Arial" panose="020B0604020202090204" pitchFamily="34" charset="0"/>
              </a:rPr>
              <a:t>向流的通信是无消息保护边界</a:t>
            </a:r>
            <a:r>
              <a:rPr lang="zh-CN" altLang="en-US">
                <a:latin typeface="Arial" panose="020B0604020202090204" pitchFamily="34" charset="0"/>
                <a:cs typeface="Arial" panose="020B0604020202090204" pitchFamily="34" charset="0"/>
              </a:rPr>
              <a:t>的</a:t>
            </a:r>
            <a:endParaRPr lang="zh-CN" altLang="en-US">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由于</a:t>
            </a: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无消息保护边界</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需要</a:t>
            </a:r>
            <a:r>
              <a:rPr lang="zh-CN" altLang="en-US" smtClean="0">
                <a:latin typeface="Arial" panose="020B0604020202090204" pitchFamily="34" charset="0"/>
                <a:cs typeface="Arial" panose="020B0604020202090204" pitchFamily="34" charset="0"/>
              </a:rPr>
              <a:t>在接</a:t>
            </a:r>
            <a:r>
              <a:rPr lang="zh-CN" altLang="en-US">
                <a:latin typeface="Arial" panose="020B0604020202090204" pitchFamily="34" charset="0"/>
                <a:cs typeface="Arial" panose="020B0604020202090204" pitchFamily="34" charset="0"/>
              </a:rPr>
              <a:t>收端处理消息边界问题，也就是我们所说的粘包、拆包问</a:t>
            </a:r>
            <a:r>
              <a:rPr lang="zh-CN" altLang="en-US" smtClean="0">
                <a:latin typeface="Arial" panose="020B0604020202090204" pitchFamily="34" charset="0"/>
                <a:cs typeface="Arial" panose="020B0604020202090204" pitchFamily="34" charset="0"/>
              </a:rPr>
              <a:t>题</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看一张图</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90204" pitchFamily="34" charset="0"/>
                <a:cs typeface="Arial" panose="020B0604020202090204" pitchFamily="34" charset="0"/>
              </a:rPr>
              <a:t>TCP</a:t>
            </a:r>
            <a:r>
              <a:rPr lang="zh-CN" altLang="en-US">
                <a:latin typeface="Arial" panose="020B0604020202090204" pitchFamily="34" charset="0"/>
                <a:cs typeface="Arial" panose="020B0604020202090204" pitchFamily="34" charset="0"/>
              </a:rPr>
              <a:t>粘包、拆包图解</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在编写</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程序时，如果没有做处理，就会发生</a:t>
            </a:r>
            <a:r>
              <a:rPr lang="zh-CN" altLang="en-US">
                <a:latin typeface="Arial" panose="020B0604020202090204" pitchFamily="34" charset="0"/>
                <a:cs typeface="Arial" panose="020B0604020202090204" pitchFamily="34" charset="0"/>
              </a:rPr>
              <a:t>粘包和拆</a:t>
            </a:r>
            <a:r>
              <a:rPr lang="zh-CN" altLang="en-US" smtClean="0">
                <a:latin typeface="Arial" panose="020B0604020202090204" pitchFamily="34" charset="0"/>
                <a:cs typeface="Arial" panose="020B0604020202090204" pitchFamily="34" charset="0"/>
              </a:rPr>
              <a:t>包的问题</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使用自定义协议 </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编解码器 来解决</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关键就是要解决 </a:t>
            </a:r>
            <a:r>
              <a:rPr lang="zh-CN" altLang="en-US" b="1">
                <a:solidFill>
                  <a:srgbClr val="DA0000"/>
                </a:solidFill>
                <a:latin typeface="Arial" panose="020B0604020202090204" pitchFamily="34" charset="0"/>
                <a:cs typeface="Arial" panose="020B0604020202090204" pitchFamily="34" charset="0"/>
              </a:rPr>
              <a:t>服</a:t>
            </a:r>
            <a:r>
              <a:rPr lang="zh-CN" altLang="en-US" b="1" smtClean="0">
                <a:solidFill>
                  <a:srgbClr val="DA0000"/>
                </a:solidFill>
                <a:latin typeface="Arial" panose="020B0604020202090204" pitchFamily="34" charset="0"/>
                <a:cs typeface="Arial" panose="020B0604020202090204" pitchFamily="34" charset="0"/>
              </a:rPr>
              <a:t>务器端每次读取数据长度的问题</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这</a:t>
            </a:r>
            <a:r>
              <a:rPr lang="zh-CN" altLang="en-US" smtClean="0">
                <a:latin typeface="Arial" panose="020B0604020202090204" pitchFamily="34" charset="0"/>
                <a:cs typeface="Arial" panose="020B0604020202090204" pitchFamily="34" charset="0"/>
              </a:rPr>
              <a:t>个问题解决，就不会出现服务器多读或少读数据的问题，从而避免的</a:t>
            </a:r>
            <a:r>
              <a:rPr lang="en-US" altLang="zh-CN" smtClean="0">
                <a:latin typeface="Arial" panose="020B0604020202090204" pitchFamily="34" charset="0"/>
                <a:cs typeface="Arial" panose="020B0604020202090204" pitchFamily="34" charset="0"/>
              </a:rPr>
              <a:t>TCP </a:t>
            </a:r>
            <a:r>
              <a:rPr lang="zh-CN" altLang="en-US" smtClean="0">
                <a:latin typeface="Arial" panose="020B0604020202090204" pitchFamily="34" charset="0"/>
                <a:cs typeface="Arial" panose="020B0604020202090204" pitchFamily="34" charset="0"/>
              </a:rPr>
              <a:t>粘包、拆包 。</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smtClean="0">
              <a:latin typeface="Arial" panose="020B0604020202090204" pitchFamily="34" charset="0"/>
              <a:cs typeface="Arial" panose="020B0604020202090204" pitchFamily="34" charset="0"/>
            </a:endParaRPr>
          </a:p>
          <a:p>
            <a:r>
              <a:rPr lang="zh-CN" altLang="en-US" b="1" smtClean="0">
                <a:latin typeface="Arial" panose="020B0604020202090204" pitchFamily="34" charset="0"/>
                <a:cs typeface="Arial" panose="020B0604020202090204" pitchFamily="34" charset="0"/>
              </a:rPr>
              <a:t>看一个具体的实例</a:t>
            </a:r>
            <a:r>
              <a:rPr lang="en-US" altLang="zh-CN" b="1"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求客户端发送 </a:t>
            </a:r>
            <a:r>
              <a:rPr lang="en-US" altLang="zh-CN" smtClean="0">
                <a:latin typeface="Arial" panose="020B0604020202090204" pitchFamily="34" charset="0"/>
                <a:cs typeface="Arial" panose="020B0604020202090204" pitchFamily="34" charset="0"/>
              </a:rPr>
              <a:t>5 </a:t>
            </a:r>
            <a:r>
              <a:rPr lang="zh-CN" altLang="en-US" smtClean="0">
                <a:latin typeface="Arial" panose="020B0604020202090204" pitchFamily="34" charset="0"/>
                <a:cs typeface="Arial" panose="020B0604020202090204" pitchFamily="34" charset="0"/>
              </a:rPr>
              <a:t>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客户端每次发送一个 </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器端每次接收一个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分</a:t>
            </a:r>
            <a:r>
              <a:rPr lang="en-US" altLang="zh-CN" smtClean="0">
                <a:latin typeface="Arial" panose="020B0604020202090204" pitchFamily="34" charset="0"/>
                <a:cs typeface="Arial" panose="020B0604020202090204" pitchFamily="34" charset="0"/>
              </a:rPr>
              <a:t>5</a:t>
            </a:r>
            <a:r>
              <a:rPr lang="zh-CN" altLang="en-US" smtClean="0">
                <a:latin typeface="Arial" panose="020B0604020202090204" pitchFamily="34" charset="0"/>
                <a:cs typeface="Arial" panose="020B0604020202090204" pitchFamily="34" charset="0"/>
              </a:rPr>
              <a:t>次进行解码， 每读取到 一个</a:t>
            </a:r>
            <a:r>
              <a:rPr lang="en-US" altLang="zh-CN" smtClean="0">
                <a:latin typeface="Arial" panose="020B0604020202090204" pitchFamily="34" charset="0"/>
                <a:cs typeface="Arial" panose="020B0604020202090204" pitchFamily="34" charset="0"/>
              </a:rPr>
              <a:t>Message , </a:t>
            </a:r>
            <a:r>
              <a:rPr lang="zh-CN" altLang="en-US" smtClean="0">
                <a:latin typeface="Arial" panose="020B0604020202090204" pitchFamily="34" charset="0"/>
                <a:cs typeface="Arial" panose="020B0604020202090204" pitchFamily="34" charset="0"/>
              </a:rPr>
              <a:t>会回复一个</a:t>
            </a:r>
            <a:r>
              <a:rPr lang="en-US" altLang="zh-CN" smtClean="0">
                <a:latin typeface="Arial" panose="020B0604020202090204" pitchFamily="34" charset="0"/>
                <a:cs typeface="Arial" panose="020B0604020202090204" pitchFamily="34" charset="0"/>
              </a:rPr>
              <a:t>Message </a:t>
            </a:r>
            <a:r>
              <a:rPr lang="zh-CN" altLang="en-US" smtClean="0">
                <a:latin typeface="Arial" panose="020B0604020202090204" pitchFamily="34" charset="0"/>
                <a:cs typeface="Arial" panose="020B0604020202090204" pitchFamily="34" charset="0"/>
              </a:rPr>
              <a:t>对象 给客户端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只有看过</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源</a:t>
            </a:r>
            <a:r>
              <a:rPr lang="zh-CN" altLang="en-US">
                <a:latin typeface="Arial" panose="020B0604020202090204" pitchFamily="34" charset="0"/>
                <a:cs typeface="Arial" panose="020B0604020202090204" pitchFamily="34" charset="0"/>
              </a:rPr>
              <a:t>码，才能说</a:t>
            </a:r>
            <a:r>
              <a:rPr lang="zh-CN" altLang="en-US" smtClean="0">
                <a:latin typeface="Arial" panose="020B0604020202090204" pitchFamily="34" charset="0"/>
                <a:cs typeface="Arial" panose="020B0604020202090204" pitchFamily="34" charset="0"/>
              </a:rPr>
              <a:t>是</a:t>
            </a:r>
            <a:r>
              <a:rPr lang="zh-CN" altLang="en-US">
                <a:latin typeface="Arial" panose="020B0604020202090204" pitchFamily="34" charset="0"/>
                <a:cs typeface="Arial" panose="020B0604020202090204" pitchFamily="34" charset="0"/>
              </a:rPr>
              <a:t>真</a:t>
            </a:r>
            <a:r>
              <a:rPr lang="zh-CN" altLang="en-US" smtClean="0">
                <a:latin typeface="Arial" panose="020B0604020202090204" pitchFamily="34" charset="0"/>
                <a:cs typeface="Arial" panose="020B0604020202090204" pitchFamily="34" charset="0"/>
              </a:rPr>
              <a:t>的掌握了</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框架</a:t>
            </a:r>
            <a:r>
              <a:rPr lang="zh-CN" altLang="en-US">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包下</a:t>
            </a:r>
            <a:r>
              <a:rPr lang="zh-CN" altLang="en-US" smtClean="0">
                <a:latin typeface="Arial" panose="020B0604020202090204" pitchFamily="34" charset="0"/>
                <a:cs typeface="Arial" panose="020B0604020202090204" pitchFamily="34" charset="0"/>
              </a:rPr>
              <a:t>，有很多</a:t>
            </a:r>
            <a:r>
              <a:rPr lang="en-US" altLang="zh-CN">
                <a:latin typeface="Arial" panose="020B0604020202090204" pitchFamily="34" charset="0"/>
                <a:cs typeface="Arial" panose="020B0604020202090204" pitchFamily="34" charset="0"/>
              </a:rPr>
              <a:t>N</a:t>
            </a:r>
            <a:r>
              <a:rPr lang="en-US" altLang="zh-CN" smtClean="0">
                <a:latin typeface="Arial" panose="020B0604020202090204" pitchFamily="34" charset="0"/>
                <a:cs typeface="Arial" panose="020B0604020202090204" pitchFamily="34" charset="0"/>
              </a:rPr>
              <a:t>etty</a:t>
            </a:r>
            <a:r>
              <a:rPr lang="zh-CN" altLang="en-US" smtClean="0">
                <a:latin typeface="Arial" panose="020B0604020202090204" pitchFamily="34" charset="0"/>
                <a:cs typeface="Arial" panose="020B0604020202090204" pitchFamily="34" charset="0"/>
              </a:rPr>
              <a:t>源码案例，可以用来分析</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码分析章节 是</a:t>
            </a:r>
            <a:r>
              <a:rPr lang="zh-CN" altLang="en-US" b="1">
                <a:solidFill>
                  <a:srgbClr val="EA0000"/>
                </a:solidFill>
                <a:latin typeface="Arial" panose="020B0604020202090204" pitchFamily="34" charset="0"/>
                <a:cs typeface="Arial" panose="020B0604020202090204" pitchFamily="34" charset="0"/>
              </a:rPr>
              <a:t>针对有</a:t>
            </a:r>
            <a:r>
              <a:rPr lang="en-US" altLang="zh-CN" b="1">
                <a:solidFill>
                  <a:srgbClr val="EA0000"/>
                </a:solidFill>
                <a:latin typeface="Arial" panose="020B0604020202090204" pitchFamily="34" charset="0"/>
                <a:cs typeface="Arial" panose="020B0604020202090204" pitchFamily="34" charset="0"/>
              </a:rPr>
              <a:t>Java</a:t>
            </a:r>
            <a:r>
              <a:rPr lang="zh-CN" altLang="en-US" b="1">
                <a:solidFill>
                  <a:srgbClr val="EA0000"/>
                </a:solidFill>
                <a:latin typeface="Arial" panose="020B0604020202090204" pitchFamily="34" charset="0"/>
                <a:cs typeface="Arial" panose="020B0604020202090204" pitchFamily="34" charset="0"/>
              </a:rPr>
              <a:t>项目经验，并</a:t>
            </a:r>
            <a:r>
              <a:rPr lang="zh-CN" altLang="en-US" b="1" smtClean="0">
                <a:solidFill>
                  <a:srgbClr val="EA0000"/>
                </a:solidFill>
                <a:latin typeface="Arial" panose="020B0604020202090204" pitchFamily="34" charset="0"/>
                <a:cs typeface="Arial" panose="020B0604020202090204" pitchFamily="34" charset="0"/>
              </a:rPr>
              <a:t>且玩过框</a:t>
            </a:r>
            <a:r>
              <a:rPr lang="zh-CN" altLang="en-US" b="1">
                <a:solidFill>
                  <a:srgbClr val="EA0000"/>
                </a:solidFill>
                <a:latin typeface="Arial" panose="020B0604020202090204" pitchFamily="34" charset="0"/>
                <a:cs typeface="Arial" panose="020B0604020202090204" pitchFamily="34" charset="0"/>
              </a:rPr>
              <a:t>架源码的人员讲</a:t>
            </a:r>
            <a:r>
              <a:rPr lang="zh-CN" altLang="en-US">
                <a:latin typeface="Arial" panose="020B0604020202090204" pitchFamily="34" charset="0"/>
                <a:cs typeface="Arial" panose="020B0604020202090204" pitchFamily="34" charset="0"/>
              </a:rPr>
              <a:t>的，否则你听起来会有相当的难</a:t>
            </a:r>
            <a:r>
              <a:rPr lang="zh-CN" altLang="en-US" smtClean="0">
                <a:latin typeface="Arial" panose="020B0604020202090204" pitchFamily="34" charset="0"/>
                <a:cs typeface="Arial" panose="020B0604020202090204" pitchFamily="34" charset="0"/>
              </a:rPr>
              <a:t>度。</a:t>
            </a:r>
            <a:endParaRPr lang="en-US" altLang="zh-CN">
              <a:latin typeface="Arial" panose="020B0604020202090204" pitchFamily="34" charset="0"/>
              <a:cs typeface="Arial" panose="020B060402020209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用源码分析的方式走一下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（服务器）的启动过</a:t>
            </a:r>
            <a:r>
              <a:rPr lang="zh-CN" altLang="en-US" smtClean="0">
                <a:latin typeface="Arial" panose="020B0604020202090204" pitchFamily="34" charset="0"/>
                <a:cs typeface="Arial" panose="020B0604020202090204" pitchFamily="34" charset="0"/>
              </a:rPr>
              <a:t>程，</a:t>
            </a:r>
            <a:r>
              <a:rPr lang="zh-CN" altLang="en-US">
                <a:latin typeface="Arial" panose="020B0604020202090204" pitchFamily="34" charset="0"/>
                <a:cs typeface="Arial" panose="020B0604020202090204" pitchFamily="34" charset="0"/>
              </a:rPr>
              <a:t>更</a:t>
            </a:r>
            <a:r>
              <a:rPr lang="zh-CN" altLang="en-US" smtClean="0">
                <a:latin typeface="Arial" panose="020B0604020202090204" pitchFamily="34" charset="0"/>
                <a:cs typeface="Arial" panose="020B0604020202090204" pitchFamily="34" charset="0"/>
              </a:rPr>
              <a:t>好的理解</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的整体 设计和运行机制。</a:t>
            </a:r>
            <a:endParaRPr lang="en-US" altLang="zh-CN" smtClean="0">
              <a:latin typeface="Arial" panose="020B0604020202090204" pitchFamily="34" charset="0"/>
              <a:cs typeface="Arial" panose="020B060402020209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源码需要剖析到</a:t>
            </a:r>
            <a:r>
              <a:rPr lang="en-US" altLang="zh-CN" smtClean="0">
                <a:latin typeface="Arial" panose="020B0604020202090204" pitchFamily="34" charset="0"/>
                <a:cs typeface="Arial" panose="020B060402020209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90204" pitchFamily="34" charset="0"/>
                <a:cs typeface="Arial" panose="020B0604020202090204" pitchFamily="34" charset="0"/>
              </a:rPr>
              <a:t>并</a:t>
            </a:r>
            <a:r>
              <a:rPr lang="zh-CN" altLang="en-US" smtClean="0">
                <a:latin typeface="Arial" panose="020B0604020202090204" pitchFamily="34" charset="0"/>
                <a:cs typeface="Arial" panose="020B0604020202090204" pitchFamily="34" charset="0"/>
              </a:rPr>
              <a:t>且要</a:t>
            </a:r>
            <a:r>
              <a:rPr lang="en-US" altLang="zh-CN" smtClean="0">
                <a:latin typeface="Arial" panose="020B0604020202090204" pitchFamily="34" charset="0"/>
                <a:cs typeface="Arial" panose="020B0604020202090204" pitchFamily="34" charset="0"/>
              </a:rPr>
              <a:t>Debug </a:t>
            </a:r>
            <a:r>
              <a:rPr lang="zh-CN" altLang="en-US" smtClean="0">
                <a:latin typeface="Arial" panose="020B0604020202090204" pitchFamily="34" charset="0"/>
                <a:cs typeface="Arial" panose="020B060402020209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a:latin typeface="Arial" panose="020B0604020202090204" pitchFamily="34" charset="0"/>
                <a:cs typeface="Arial" panose="020B0604020202090204" pitchFamily="34" charset="0"/>
              </a:rPr>
              <a:t>源</a:t>
            </a:r>
            <a:r>
              <a:rPr lang="zh-CN" altLang="en-US" smtClean="0">
                <a:latin typeface="Arial" panose="020B0604020202090204" pitchFamily="34" charset="0"/>
                <a:cs typeface="Arial" panose="020B0604020202090204" pitchFamily="34" charset="0"/>
              </a:rPr>
              <a:t>码剖析</a:t>
            </a:r>
            <a:endParaRPr lang="en-US" altLang="zh-CN">
              <a:latin typeface="Arial" panose="020B0604020202090204" pitchFamily="34" charset="0"/>
              <a:cs typeface="Arial" panose="020B060402020209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smtClean="0">
                <a:solidFill>
                  <a:srgbClr val="0070C0"/>
                </a:solidFill>
                <a:latin typeface="Arial" panose="020B0604020202090204" pitchFamily="34" charset="0"/>
                <a:cs typeface="Arial" panose="020B0604020202090204" pitchFamily="34" charset="0"/>
              </a:rPr>
              <a:t>启</a:t>
            </a:r>
            <a:r>
              <a:rPr lang="zh-CN" altLang="en-US" sz="2000" b="1">
                <a:solidFill>
                  <a:srgbClr val="0070C0"/>
                </a:solidFill>
                <a:latin typeface="Arial" panose="020B0604020202090204" pitchFamily="34" charset="0"/>
                <a:cs typeface="Arial" panose="020B0604020202090204" pitchFamily="34" charset="0"/>
              </a:rPr>
              <a:t>动过</a:t>
            </a:r>
            <a:r>
              <a:rPr lang="zh-CN" altLang="en-US" sz="2000" b="1" smtClean="0">
                <a:solidFill>
                  <a:srgbClr val="0070C0"/>
                </a:solidFill>
                <a:latin typeface="Arial" panose="020B0604020202090204" pitchFamily="34" charset="0"/>
                <a:cs typeface="Arial" panose="020B0604020202090204" pitchFamily="34" charset="0"/>
              </a:rPr>
              <a:t>程梳理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个 </a:t>
            </a:r>
            <a:r>
              <a:rPr lang="en-US" altLang="zh-CN">
                <a:latin typeface="Arial" panose="020B0604020202090204" pitchFamily="34" charset="0"/>
                <a:cs typeface="Arial" panose="020B0604020202090204" pitchFamily="34" charset="0"/>
              </a:rPr>
              <a:t>EventLoopGroup </a:t>
            </a:r>
            <a:r>
              <a:rPr lang="zh-CN" altLang="en-US">
                <a:latin typeface="Arial" panose="020B0604020202090204" pitchFamily="34" charset="0"/>
                <a:cs typeface="Arial" panose="020B0604020202090204" pitchFamily="34" charset="0"/>
              </a:rPr>
              <a:t>线程池数组。数组默认大小</a:t>
            </a:r>
            <a:r>
              <a:rPr lang="en-US" altLang="zh-CN">
                <a:latin typeface="Arial" panose="020B0604020202090204" pitchFamily="34" charset="0"/>
                <a:cs typeface="Arial" panose="020B0604020202090204" pitchFamily="34" charset="0"/>
              </a:rPr>
              <a:t>CPU*2</a:t>
            </a:r>
            <a:r>
              <a:rPr lang="zh-CN" altLang="en-US">
                <a:latin typeface="Arial" panose="020B0604020202090204" pitchFamily="34" charset="0"/>
                <a:cs typeface="Arial" panose="020B0604020202090204" pitchFamily="34" charset="0"/>
              </a:rPr>
              <a:t>，方便</a:t>
            </a:r>
            <a:r>
              <a:rPr lang="en-US" altLang="zh-CN">
                <a:latin typeface="Arial" panose="020B0604020202090204" pitchFamily="34" charset="0"/>
                <a:cs typeface="Arial" panose="020B0604020202090204" pitchFamily="34" charset="0"/>
              </a:rPr>
              <a:t>chooser</a:t>
            </a:r>
            <a:r>
              <a:rPr lang="zh-CN" altLang="en-US">
                <a:latin typeface="Arial" panose="020B0604020202090204" pitchFamily="34" charset="0"/>
                <a:cs typeface="Arial" panose="020B0604020202090204" pitchFamily="34" charset="0"/>
              </a:rPr>
              <a:t>选择线程池时提高性</a:t>
            </a:r>
            <a:r>
              <a:rPr lang="zh-CN" altLang="en-US" smtClean="0">
                <a:latin typeface="Arial" panose="020B0604020202090204" pitchFamily="34" charset="0"/>
                <a:cs typeface="Arial" panose="020B0604020202090204" pitchFamily="34" charset="0"/>
              </a:rPr>
              <a:t>能</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BootStrap </a:t>
            </a:r>
            <a:r>
              <a:rPr lang="zh-CN" altLang="en-US">
                <a:latin typeface="Arial" panose="020B0604020202090204" pitchFamily="34" charset="0"/>
                <a:cs typeface="Arial" panose="020B0604020202090204" pitchFamily="34" charset="0"/>
              </a:rPr>
              <a:t>将 </a:t>
            </a:r>
            <a:r>
              <a:rPr lang="en-US" altLang="zh-CN">
                <a:latin typeface="Arial" panose="020B0604020202090204" pitchFamily="34" charset="0"/>
                <a:cs typeface="Arial" panose="020B0604020202090204" pitchFamily="34" charset="0"/>
              </a:rPr>
              <a:t>boss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group</a:t>
            </a:r>
            <a:r>
              <a:rPr lang="zh-CN" altLang="en-US">
                <a:latin typeface="Arial" panose="020B0604020202090204" pitchFamily="34" charset="0"/>
                <a:cs typeface="Arial" panose="020B0604020202090204" pitchFamily="34" charset="0"/>
              </a:rPr>
              <a:t>属性，将 </a:t>
            </a:r>
            <a:r>
              <a:rPr lang="en-US" altLang="zh-CN">
                <a:latin typeface="Arial" panose="020B0604020202090204" pitchFamily="34" charset="0"/>
                <a:cs typeface="Arial" panose="020B0604020202090204" pitchFamily="34" charset="0"/>
              </a:rPr>
              <a:t>worker </a:t>
            </a:r>
            <a:r>
              <a:rPr lang="zh-CN" altLang="en-US">
                <a:latin typeface="Arial" panose="020B0604020202090204" pitchFamily="34" charset="0"/>
                <a:cs typeface="Arial" panose="020B0604020202090204" pitchFamily="34" charset="0"/>
              </a:rPr>
              <a:t>设置为 </a:t>
            </a:r>
            <a:r>
              <a:rPr lang="en-US" altLang="zh-CN">
                <a:latin typeface="Arial" panose="020B0604020202090204" pitchFamily="34" charset="0"/>
                <a:cs typeface="Arial" panose="020B0604020202090204" pitchFamily="34" charset="0"/>
              </a:rPr>
              <a:t>childer </a:t>
            </a:r>
            <a:r>
              <a:rPr lang="zh-CN" altLang="en-US">
                <a:latin typeface="Arial" panose="020B0604020202090204" pitchFamily="34" charset="0"/>
                <a:cs typeface="Arial" panose="020B0604020202090204" pitchFamily="34" charset="0"/>
              </a:rPr>
              <a:t>属</a:t>
            </a:r>
            <a:r>
              <a:rPr lang="zh-CN" altLang="en-US" smtClean="0">
                <a:latin typeface="Arial" panose="020B0604020202090204" pitchFamily="34" charset="0"/>
                <a:cs typeface="Arial" panose="020B0604020202090204" pitchFamily="34" charset="0"/>
              </a:rPr>
              <a:t>性</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通过 </a:t>
            </a:r>
            <a:r>
              <a:rPr lang="en-US" altLang="zh-CN">
                <a:latin typeface="Arial" panose="020B0604020202090204" pitchFamily="34" charset="0"/>
                <a:cs typeface="Arial" panose="020B0604020202090204" pitchFamily="34" charset="0"/>
              </a:rPr>
              <a:t>bind </a:t>
            </a:r>
            <a:r>
              <a:rPr lang="zh-CN" altLang="en-US">
                <a:latin typeface="Arial" panose="020B0604020202090204" pitchFamily="34" charset="0"/>
                <a:cs typeface="Arial" panose="020B0604020202090204" pitchFamily="34" charset="0"/>
              </a:rPr>
              <a:t>方法启动，内部重要方法为 </a:t>
            </a: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a:t>
            </a:r>
            <a:r>
              <a:rPr lang="zh-CN" altLang="en-US" smtClean="0">
                <a:latin typeface="Arial" panose="020B0604020202090204" pitchFamily="34" charset="0"/>
                <a:cs typeface="Arial" panose="020B0604020202090204" pitchFamily="34" charset="0"/>
              </a:rPr>
              <a:t>法</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initAndRegister </a:t>
            </a:r>
            <a:r>
              <a:rPr lang="zh-CN" altLang="en-US">
                <a:latin typeface="Arial" panose="020B0604020202090204" pitchFamily="34" charset="0"/>
                <a:cs typeface="Arial" panose="020B0604020202090204" pitchFamily="34" charset="0"/>
              </a:rPr>
              <a:t>方法会反射创建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及其相关的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的对象，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unsafe</a:t>
            </a:r>
            <a:r>
              <a:rPr lang="zh-CN" altLang="en-US">
                <a:latin typeface="Arial" panose="020B0604020202090204" pitchFamily="34" charset="0"/>
                <a:cs typeface="Arial" panose="020B0604020202090204" pitchFamily="34" charset="0"/>
              </a:rPr>
              <a:t>，同时也为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初始了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在</a:t>
            </a:r>
            <a:r>
              <a:rPr lang="en-US" altLang="zh-CN">
                <a:latin typeface="Arial" panose="020B0604020202090204" pitchFamily="34" charset="0"/>
                <a:cs typeface="Arial" panose="020B0604020202090204" pitchFamily="34" charset="0"/>
              </a:rPr>
              <a:t>register0 </a:t>
            </a:r>
            <a:r>
              <a:rPr lang="zh-CN" altLang="en-US">
                <a:latin typeface="Arial" panose="020B0604020202090204" pitchFamily="34" charset="0"/>
                <a:cs typeface="Arial" panose="020B0604020202090204" pitchFamily="34" charset="0"/>
              </a:rPr>
              <a:t>方法成功以后调用在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方法中调用 </a:t>
            </a:r>
            <a:r>
              <a:rPr lang="en-US" altLang="zh-CN">
                <a:latin typeface="Arial" panose="020B0604020202090204" pitchFamily="34" charset="0"/>
                <a:cs typeface="Arial" panose="020B0604020202090204" pitchFamily="34" charset="0"/>
              </a:rPr>
              <a:t>doBind0 </a:t>
            </a:r>
            <a:r>
              <a:rPr lang="zh-CN" altLang="en-US">
                <a:latin typeface="Arial" panose="020B0604020202090204" pitchFamily="34" charset="0"/>
                <a:cs typeface="Arial" panose="020B0604020202090204" pitchFamily="34" charset="0"/>
              </a:rPr>
              <a:t>方法，该方法会 调用 </a:t>
            </a:r>
            <a:r>
              <a:rPr lang="en-US" altLang="zh-CN">
                <a:latin typeface="Arial" panose="020B0604020202090204" pitchFamily="34" charset="0"/>
                <a:cs typeface="Arial" panose="020B0604020202090204" pitchFamily="34" charset="0"/>
              </a:rPr>
              <a:t>NioServerSocketChannel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doBind </a:t>
            </a:r>
            <a:r>
              <a:rPr lang="zh-CN" altLang="en-US">
                <a:latin typeface="Arial" panose="020B0604020202090204" pitchFamily="34" charset="0"/>
                <a:cs typeface="Arial" panose="020B0604020202090204" pitchFamily="34" charset="0"/>
              </a:rPr>
              <a:t>方法对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和端口进行绑</a:t>
            </a:r>
            <a:r>
              <a:rPr lang="zh-CN" altLang="en-US" smtClean="0">
                <a:latin typeface="Arial" panose="020B0604020202090204" pitchFamily="34" charset="0"/>
                <a:cs typeface="Arial" panose="020B0604020202090204" pitchFamily="34" charset="0"/>
              </a:rPr>
              <a:t>定，</a:t>
            </a:r>
            <a:r>
              <a:rPr lang="zh-CN" altLang="en-US">
                <a:latin typeface="Arial" panose="020B0604020202090204" pitchFamily="34" charset="0"/>
                <a:cs typeface="Arial" panose="020B0604020202090204" pitchFamily="34" charset="0"/>
              </a:rPr>
              <a:t>完成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服务器的所有启动，并开始监听连接事件</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服</a:t>
            </a:r>
            <a:r>
              <a:rPr lang="zh-CN" altLang="en-US">
                <a:latin typeface="Arial" panose="020B0604020202090204" pitchFamily="34" charset="0"/>
                <a:cs typeface="Arial" panose="020B0604020202090204" pitchFamily="34" charset="0"/>
              </a:rPr>
              <a:t>务器启动后肯定是要接受客户端请求并返回客户端想要的信息的</a:t>
            </a:r>
            <a:r>
              <a:rPr lang="zh-CN" altLang="en-US" smtClean="0">
                <a:latin typeface="Arial" panose="020B0604020202090204" pitchFamily="34" charset="0"/>
                <a:cs typeface="Arial" panose="020B0604020202090204" pitchFamily="34" charset="0"/>
              </a:rPr>
              <a:t>，下面源码分析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在启动之后是如何接受客户端请求</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smtClean="0">
                <a:latin typeface="Arial" panose="020B0604020202090204" pitchFamily="34" charset="0"/>
                <a:cs typeface="Arial" panose="020B0604020202090204" pitchFamily="34" charset="0"/>
              </a:rPr>
              <a:t>io.netty.example </a:t>
            </a:r>
            <a:r>
              <a:rPr lang="zh-CN" altLang="en-US">
                <a:latin typeface="Arial" panose="020B0604020202090204" pitchFamily="34" charset="0"/>
                <a:cs typeface="Arial" panose="020B0604020202090204" pitchFamily="34" charset="0"/>
              </a:rPr>
              <a:t>包</a:t>
            </a:r>
            <a:r>
              <a:rPr lang="zh-CN" altLang="en-US" smtClean="0">
                <a:latin typeface="Arial" panose="020B0604020202090204" pitchFamily="34" charset="0"/>
                <a:cs typeface="Arial" panose="020B0604020202090204" pitchFamily="34" charset="0"/>
              </a:rPr>
              <a:t>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说明：</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90204" pitchFamily="34" charset="0"/>
              <a:cs typeface="Arial" panose="020B060402020209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90204" pitchFamily="34" charset="0"/>
              <a:cs typeface="Arial" panose="020B0604020202090204" pitchFamily="34" charset="0"/>
            </a:endParaRPr>
          </a:p>
          <a:p>
            <a:endParaRPr lang="zh-CN" altLang="en-US"/>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startAt="4"/>
            </a:pPr>
            <a:r>
              <a:rPr lang="zh-CN" altLang="en-US" smtClean="0">
                <a:latin typeface="Arial" panose="020B0604020202090204" pitchFamily="34" charset="0"/>
                <a:cs typeface="Arial" panose="020B0604020202090204" pitchFamily="34" charset="0"/>
              </a:rPr>
              <a:t>最终我们要分析到</a:t>
            </a:r>
            <a:r>
              <a:rPr lang="en-US" altLang="zh-CN" smtClean="0">
                <a:latin typeface="Arial" panose="020B0604020202090204" pitchFamily="34" charset="0"/>
                <a:cs typeface="Arial" panose="020B0604020202090204" pitchFamily="34" charset="0"/>
              </a:rPr>
              <a:t>AbstractNioChannel </a:t>
            </a:r>
            <a:r>
              <a:rPr lang="zh-CN" altLang="en-US" smtClean="0">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doBeginRead </a:t>
            </a:r>
            <a:r>
              <a:rPr lang="zh-CN" altLang="en-US">
                <a:latin typeface="Arial" panose="020B0604020202090204" pitchFamily="34" charset="0"/>
                <a:cs typeface="Arial" panose="020B0604020202090204" pitchFamily="34" charset="0"/>
              </a:rPr>
              <a:t>方法， 当到这个方法时，针对于这个客户端的连接就完成了，接下来就可以监听读事件</a:t>
            </a:r>
            <a:r>
              <a:rPr lang="zh-CN" altLang="en-US" smtClean="0">
                <a:latin typeface="Arial" panose="020B0604020202090204" pitchFamily="34" charset="0"/>
                <a:cs typeface="Arial" panose="020B0604020202090204" pitchFamily="34" charset="0"/>
              </a:rPr>
              <a:t>了</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smtClean="0">
                <a:latin typeface="Arial" panose="020B0604020202090204" pitchFamily="34" charset="0"/>
                <a:cs typeface="Arial" panose="020B0604020202090204" pitchFamily="34" charset="0"/>
              </a:rPr>
              <a:t>源码剖析</a:t>
            </a: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Netty</a:t>
            </a:r>
            <a:r>
              <a:rPr lang="zh-CN" altLang="en-US" sz="2000" b="1">
                <a:solidFill>
                  <a:srgbClr val="0070C0"/>
                </a:solidFill>
                <a:latin typeface="Arial" panose="020B0604020202090204" pitchFamily="34" charset="0"/>
                <a:cs typeface="Arial" panose="020B0604020202090204" pitchFamily="34" charset="0"/>
              </a:rPr>
              <a:t>接受请求过程梳</a:t>
            </a:r>
            <a:r>
              <a:rPr lang="zh-CN" altLang="en-US" sz="2000" b="1" smtClean="0">
                <a:solidFill>
                  <a:srgbClr val="0070C0"/>
                </a:solidFill>
                <a:latin typeface="Arial" panose="020B0604020202090204" pitchFamily="34" charset="0"/>
                <a:cs typeface="Arial" panose="020B0604020202090204" pitchFamily="34" charset="0"/>
              </a:rPr>
              <a:t>理</a:t>
            </a:r>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r>
              <a:rPr lang="zh-CN" altLang="en-US" b="1">
                <a:solidFill>
                  <a:srgbClr val="DA0000"/>
                </a:solidFill>
                <a:latin typeface="Arial" panose="020B0604020202090204" pitchFamily="34" charset="0"/>
                <a:cs typeface="Arial" panose="020B0604020202090204" pitchFamily="34" charset="0"/>
              </a:rPr>
              <a:t>总</a:t>
            </a:r>
            <a:r>
              <a:rPr lang="zh-CN" altLang="en-US" b="1" smtClean="0">
                <a:solidFill>
                  <a:srgbClr val="DA0000"/>
                </a:solidFill>
                <a:latin typeface="Arial" panose="020B0604020202090204" pitchFamily="34" charset="0"/>
                <a:cs typeface="Arial" panose="020B0604020202090204" pitchFamily="34" charset="0"/>
              </a:rPr>
              <a:t>体流程</a:t>
            </a:r>
            <a:r>
              <a:rPr lang="zh-CN" altLang="en-US" smtClean="0">
                <a:latin typeface="Arial" panose="020B0604020202090204" pitchFamily="34" charset="0"/>
                <a:cs typeface="Arial" panose="020B0604020202090204" pitchFamily="34" charset="0"/>
              </a:rPr>
              <a:t>：接</a:t>
            </a:r>
            <a:r>
              <a:rPr lang="zh-CN" altLang="en-US">
                <a:latin typeface="Arial" panose="020B0604020202090204" pitchFamily="34" charset="0"/>
                <a:cs typeface="Arial" panose="020B0604020202090204" pitchFamily="34" charset="0"/>
              </a:rPr>
              <a:t>受连接</a:t>
            </a:r>
            <a:r>
              <a:rPr lang="en-US" altLang="zh-CN">
                <a:latin typeface="Arial" panose="020B0604020202090204" pitchFamily="34" charset="0"/>
                <a:cs typeface="Arial" panose="020B0604020202090204" pitchFamily="34" charset="0"/>
              </a:rPr>
              <a:t>-----&gt;</a:t>
            </a:r>
            <a:r>
              <a:rPr lang="zh-CN" altLang="en-US">
                <a:latin typeface="Arial" panose="020B0604020202090204" pitchFamily="34" charset="0"/>
                <a:cs typeface="Arial" panose="020B0604020202090204" pitchFamily="34" charset="0"/>
              </a:rPr>
              <a:t>创建一个新的</a:t>
            </a:r>
            <a:r>
              <a:rPr lang="en-US" altLang="zh-CN">
                <a:latin typeface="Arial" panose="020B0604020202090204" pitchFamily="34" charset="0"/>
                <a:cs typeface="Arial" panose="020B0604020202090204" pitchFamily="34" charset="0"/>
              </a:rPr>
              <a:t>NioSocketChannel-----------&gt;</a:t>
            </a:r>
            <a:r>
              <a:rPr lang="zh-CN" altLang="en-US">
                <a:latin typeface="Arial" panose="020B0604020202090204" pitchFamily="34" charset="0"/>
                <a:cs typeface="Arial" panose="020B0604020202090204" pitchFamily="34" charset="0"/>
              </a:rPr>
              <a:t>注册到一个 </a:t>
            </a:r>
            <a:r>
              <a:rPr lang="en-US" altLang="zh-CN">
                <a:latin typeface="Arial" panose="020B0604020202090204" pitchFamily="34" charset="0"/>
                <a:cs typeface="Arial" panose="020B0604020202090204" pitchFamily="34" charset="0"/>
              </a:rPr>
              <a:t>worker EventLoop </a:t>
            </a:r>
            <a:r>
              <a:rPr lang="zh-CN" altLang="en-US">
                <a:latin typeface="Arial" panose="020B0604020202090204" pitchFamily="34" charset="0"/>
                <a:cs typeface="Arial" panose="020B0604020202090204" pitchFamily="34" charset="0"/>
              </a:rPr>
              <a:t>上</a:t>
            </a:r>
            <a:r>
              <a:rPr lang="en-US" altLang="zh-CN">
                <a:latin typeface="Arial" panose="020B0604020202090204" pitchFamily="34" charset="0"/>
                <a:cs typeface="Arial" panose="020B0604020202090204" pitchFamily="34" charset="0"/>
              </a:rPr>
              <a:t>--------&gt; </a:t>
            </a:r>
            <a:r>
              <a:rPr lang="zh-CN" altLang="en-US">
                <a:latin typeface="Arial" panose="020B0604020202090204" pitchFamily="34" charset="0"/>
                <a:cs typeface="Arial" panose="020B0604020202090204" pitchFamily="34" charset="0"/>
              </a:rPr>
              <a:t>注册</a:t>
            </a:r>
            <a:r>
              <a:rPr lang="en-US" altLang="zh-CN">
                <a:latin typeface="Arial" panose="020B0604020202090204" pitchFamily="34" charset="0"/>
                <a:cs typeface="Arial" panose="020B0604020202090204" pitchFamily="34" charset="0"/>
              </a:rPr>
              <a:t>selecot Read </a:t>
            </a:r>
            <a:r>
              <a:rPr lang="zh-CN" altLang="en-US">
                <a:latin typeface="Arial" panose="020B0604020202090204" pitchFamily="34" charset="0"/>
                <a:cs typeface="Arial" panose="020B0604020202090204" pitchFamily="34" charset="0"/>
              </a:rPr>
              <a:t>事件</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中的 </a:t>
            </a:r>
            <a:r>
              <a:rPr lang="en-US" altLang="zh-CN" b="1">
                <a:latin typeface="Arial" panose="020B0604020202090204" pitchFamily="34" charset="0"/>
                <a:cs typeface="Arial" panose="020B0604020202090204" pitchFamily="34" charset="0"/>
              </a:rPr>
              <a:t>ChannelPipeline </a:t>
            </a:r>
            <a:r>
              <a:rPr lang="zh-CN" altLang="en-US" b="1">
                <a:latin typeface="Arial" panose="020B0604020202090204" pitchFamily="34" charset="0"/>
                <a:cs typeface="Arial" panose="020B0604020202090204" pitchFamily="34" charset="0"/>
              </a:rPr>
              <a:t>、</a:t>
            </a:r>
            <a:r>
              <a:rPr lang="en-US" altLang="zh-CN" b="1" smtClean="0">
                <a:latin typeface="Arial" panose="020B0604020202090204" pitchFamily="34" charset="0"/>
                <a:cs typeface="Arial" panose="020B0604020202090204" pitchFamily="34" charset="0"/>
              </a:rPr>
              <a:t> </a:t>
            </a:r>
            <a:r>
              <a:rPr lang="en-US" altLang="zh-CN" b="1">
                <a:latin typeface="Arial" panose="020B0604020202090204" pitchFamily="34" charset="0"/>
                <a:cs typeface="Arial" panose="020B0604020202090204" pitchFamily="34" charset="0"/>
              </a:rPr>
              <a:t>ChannelHandler </a:t>
            </a:r>
            <a:r>
              <a:rPr lang="zh-CN" altLang="en-US" b="1" smtClean="0">
                <a:latin typeface="Arial" panose="020B0604020202090204" pitchFamily="34" charset="0"/>
                <a:cs typeface="Arial" panose="020B0604020202090204" pitchFamily="34" charset="0"/>
              </a:rPr>
              <a:t>和</a:t>
            </a:r>
            <a:r>
              <a:rPr lang="en-US" altLang="zh-CN" b="1" smtClean="0">
                <a:latin typeface="Arial" panose="020B0604020202090204" pitchFamily="34" charset="0"/>
                <a:cs typeface="Arial" panose="020B0604020202090204" pitchFamily="34" charset="0"/>
              </a:rPr>
              <a:t> ChannelHandlerContext </a:t>
            </a:r>
            <a:r>
              <a:rPr lang="zh-CN" altLang="en-US" smtClean="0">
                <a:latin typeface="Arial" panose="020B0604020202090204" pitchFamily="34" charset="0"/>
                <a:cs typeface="Arial" panose="020B0604020202090204" pitchFamily="34" charset="0"/>
              </a:rPr>
              <a:t>是非常核心的</a:t>
            </a:r>
            <a:r>
              <a:rPr lang="zh-CN" altLang="en-US">
                <a:latin typeface="Arial" panose="020B0604020202090204" pitchFamily="34" charset="0"/>
                <a:cs typeface="Arial" panose="020B0604020202090204" pitchFamily="34" charset="0"/>
              </a:rPr>
              <a:t>组</a:t>
            </a:r>
            <a:r>
              <a:rPr lang="zh-CN" altLang="en-US" smtClean="0">
                <a:latin typeface="Arial" panose="020B0604020202090204" pitchFamily="34" charset="0"/>
                <a:cs typeface="Arial" panose="020B0604020202090204" pitchFamily="34" charset="0"/>
              </a:rPr>
              <a:t>件</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我们从源码来分析</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是如何设计这三个核心组件的，并分析是如何创建和协调工作的</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分析过程中，有很多的图形，所以我们准备了一个文档，在文档的基础上来做源码剖析</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源码剖析</a:t>
            </a:r>
            <a:endParaRPr lang="en-US" altLang="zh-CN" b="1" smtClean="0">
              <a:latin typeface="Arial" panose="020B0604020202090204" pitchFamily="34" charset="0"/>
              <a:cs typeface="Arial" panose="020B060402020209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Pipeline </a:t>
            </a:r>
            <a:r>
              <a:rPr lang="en-US" altLang="zh-CN" sz="2000" b="1">
                <a:solidFill>
                  <a:srgbClr val="0070C0"/>
                </a:solidFill>
                <a:latin typeface="Arial" panose="020B0604020202090204" pitchFamily="34" charset="0"/>
                <a:cs typeface="Arial" panose="020B0604020202090204" pitchFamily="34" charset="0"/>
              </a:rPr>
              <a:t>Handler HandlerContext</a:t>
            </a:r>
            <a:r>
              <a:rPr lang="zh-CN" altLang="en-US" sz="2000" b="1">
                <a:solidFill>
                  <a:srgbClr val="0070C0"/>
                </a:solidFill>
                <a:latin typeface="Arial" panose="020B0604020202090204" pitchFamily="34" charset="0"/>
                <a:cs typeface="Arial" panose="020B0604020202090204" pitchFamily="34" charset="0"/>
              </a:rPr>
              <a:t>创</a:t>
            </a:r>
            <a:r>
              <a:rPr lang="zh-CN" altLang="en-US" sz="2000" b="1" smtClean="0">
                <a:solidFill>
                  <a:srgbClr val="0070C0"/>
                </a:solidFill>
                <a:latin typeface="Arial" panose="020B0604020202090204" pitchFamily="34" charset="0"/>
                <a:cs typeface="Arial" panose="020B0604020202090204" pitchFamily="34" charset="0"/>
              </a:rPr>
              <a:t>建过程梳理</a:t>
            </a:r>
            <a:endParaRPr lang="en-US" altLang="zh-CN" sz="2000" b="1">
              <a:solidFill>
                <a:srgbClr val="0070C0"/>
              </a:solidFill>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当创建 </a:t>
            </a:r>
            <a:r>
              <a:rPr lang="en-US" altLang="zh-CN">
                <a:latin typeface="Arial" panose="020B0604020202090204" pitchFamily="34" charset="0"/>
                <a:cs typeface="Arial" panose="020B0604020202090204" pitchFamily="34" charset="0"/>
              </a:rPr>
              <a:t>ChannelSocket </a:t>
            </a:r>
            <a:r>
              <a:rPr lang="zh-CN" altLang="en-US">
                <a:latin typeface="Arial" panose="020B0604020202090204" pitchFamily="34" charset="0"/>
                <a:cs typeface="Arial" panose="020B0604020202090204" pitchFamily="34" charset="0"/>
              </a:rPr>
              <a:t>的时候都会创建一个绑定的 </a:t>
            </a:r>
            <a:r>
              <a:rPr lang="en-US" altLang="zh-CN">
                <a:latin typeface="Arial" panose="020B0604020202090204" pitchFamily="34" charset="0"/>
                <a:cs typeface="Arial" panose="020B0604020202090204" pitchFamily="34" charset="0"/>
              </a:rPr>
              <a:t>pipeline</a:t>
            </a:r>
            <a:r>
              <a:rPr lang="zh-CN" altLang="en-US">
                <a:latin typeface="Arial" panose="020B0604020202090204" pitchFamily="34" charset="0"/>
                <a:cs typeface="Arial" panose="020B0604020202090204" pitchFamily="34" charset="0"/>
              </a:rPr>
              <a:t>，一对一的关</a:t>
            </a:r>
            <a:r>
              <a:rPr lang="zh-CN" altLang="en-US" smtClean="0">
                <a:latin typeface="Arial" panose="020B0604020202090204" pitchFamily="34" charset="0"/>
                <a:cs typeface="Arial" panose="020B0604020202090204" pitchFamily="34" charset="0"/>
              </a:rPr>
              <a:t>系，</a:t>
            </a:r>
            <a:r>
              <a:rPr lang="zh-CN" altLang="en-US">
                <a:latin typeface="Arial" panose="020B0604020202090204" pitchFamily="34" charset="0"/>
                <a:cs typeface="Arial" panose="020B0604020202090204" pitchFamily="34" charset="0"/>
              </a:rPr>
              <a:t>创建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的时候也会创建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节点和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节点，形成</a:t>
            </a:r>
            <a:r>
              <a:rPr lang="zh-CN" altLang="en-US" b="1">
                <a:latin typeface="Arial" panose="020B0604020202090204" pitchFamily="34" charset="0"/>
                <a:cs typeface="Arial" panose="020B0604020202090204" pitchFamily="34" charset="0"/>
              </a:rPr>
              <a:t>最初的链表</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zh-CN" altLang="en-US">
                <a:latin typeface="Arial" panose="020B0604020202090204" pitchFamily="34" charset="0"/>
                <a:cs typeface="Arial" panose="020B0604020202090204" pitchFamily="34" charset="0"/>
              </a:rPr>
              <a:t>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addLast </a:t>
            </a:r>
            <a:r>
              <a:rPr lang="zh-CN" altLang="en-US">
                <a:latin typeface="Arial" panose="020B0604020202090204" pitchFamily="34" charset="0"/>
                <a:cs typeface="Arial" panose="020B0604020202090204" pitchFamily="34" charset="0"/>
              </a:rPr>
              <a:t>方法的时候，会根据给定的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创建一个 </a:t>
            </a:r>
            <a:r>
              <a:rPr lang="en-US" altLang="zh-CN">
                <a:latin typeface="Arial" panose="020B0604020202090204" pitchFamily="34" charset="0"/>
                <a:cs typeface="Arial" panose="020B0604020202090204" pitchFamily="34" charset="0"/>
              </a:rPr>
              <a:t>Context</a:t>
            </a:r>
            <a:r>
              <a:rPr lang="zh-CN" altLang="en-US">
                <a:latin typeface="Arial" panose="020B0604020202090204" pitchFamily="34" charset="0"/>
                <a:cs typeface="Arial" panose="020B0604020202090204" pitchFamily="34" charset="0"/>
              </a:rPr>
              <a:t>，然后，将这个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插入到链表的尾端（</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前面</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a:t>
            </a: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a:t>
            </a:r>
            <a:r>
              <a:rPr lang="zh-CN" altLang="en-US" smtClean="0">
                <a:latin typeface="Arial" panose="020B0604020202090204" pitchFamily="34" charset="0"/>
                <a:cs typeface="Arial" panose="020B0604020202090204" pitchFamily="34" charset="0"/>
              </a:rPr>
              <a:t>始</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一个请求进来的时候，</a:t>
            </a:r>
            <a:r>
              <a:rPr lang="en-US" altLang="zh-CN">
                <a:latin typeface="Arial" panose="020B0604020202090204" pitchFamily="34" charset="0"/>
                <a:cs typeface="Arial" panose="020B0604020202090204" pitchFamily="34" charset="0"/>
              </a:rPr>
              <a:t>ChannelPipeline </a:t>
            </a:r>
            <a:r>
              <a:rPr lang="zh-CN" altLang="en-US">
                <a:latin typeface="Arial" panose="020B0604020202090204" pitchFamily="34" charset="0"/>
                <a:cs typeface="Arial" panose="020B0604020202090204" pitchFamily="34" charset="0"/>
              </a:rPr>
              <a:t>是如何调用内部的这些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的呢？我们一起</a:t>
            </a:r>
            <a:r>
              <a:rPr lang="zh-CN" altLang="en-US" smtClean="0">
                <a:latin typeface="Arial" panose="020B0604020202090204" pitchFamily="34" charset="0"/>
                <a:cs typeface="Arial" panose="020B0604020202090204" pitchFamily="34" charset="0"/>
              </a:rPr>
              <a:t>来</a:t>
            </a:r>
            <a:r>
              <a:rPr lang="zh-CN" altLang="en-US">
                <a:latin typeface="Arial" panose="020B0604020202090204" pitchFamily="34" charset="0"/>
                <a:cs typeface="Arial" panose="020B0604020202090204" pitchFamily="34" charset="0"/>
              </a:rPr>
              <a:t>分</a:t>
            </a:r>
            <a:r>
              <a:rPr lang="zh-CN" altLang="en-US" smtClean="0">
                <a:latin typeface="Arial" panose="020B0604020202090204" pitchFamily="34" charset="0"/>
                <a:cs typeface="Arial" panose="020B0604020202090204" pitchFamily="34" charset="0"/>
              </a:rPr>
              <a:t>析下。</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首</a:t>
            </a:r>
            <a:r>
              <a:rPr lang="zh-CN" altLang="en-US">
                <a:latin typeface="Arial" panose="020B0604020202090204" pitchFamily="34" charset="0"/>
                <a:cs typeface="Arial" panose="020B0604020202090204" pitchFamily="34" charset="0"/>
              </a:rPr>
              <a:t>先，当一个请求进来的时候，会第一个调用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的 相关方法，如果是入站事件，这些方法由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开头，表示开始管道的流动。让后面的 </a:t>
            </a:r>
            <a:r>
              <a:rPr lang="en-US" altLang="zh-CN">
                <a:latin typeface="Arial" panose="020B0604020202090204" pitchFamily="34" charset="0"/>
                <a:cs typeface="Arial" panose="020B0604020202090204" pitchFamily="34" charset="0"/>
              </a:rPr>
              <a:t>handler </a:t>
            </a:r>
            <a:r>
              <a:rPr lang="zh-CN" altLang="en-US">
                <a:latin typeface="Arial" panose="020B0604020202090204" pitchFamily="34" charset="0"/>
                <a:cs typeface="Arial" panose="020B0604020202090204" pitchFamily="34" charset="0"/>
              </a:rPr>
              <a:t>继续处理</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a:t>
            </a:r>
            <a:r>
              <a:rPr lang="zh-CN" altLang="en-US" b="1" smtClean="0">
                <a:latin typeface="Arial" panose="020B0604020202090204" pitchFamily="34" charset="0"/>
                <a:cs typeface="Arial" panose="020B0604020202090204" pitchFamily="34" charset="0"/>
              </a:rPr>
              <a:t>明</a:t>
            </a:r>
            <a:endParaRPr lang="en-US" altLang="zh-CN" b="1"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当浏览器输入 </a:t>
            </a:r>
            <a:r>
              <a:rPr lang="en-US" altLang="zh-CN" smtClean="0">
                <a:latin typeface="Arial" panose="020B0604020202090204" pitchFamily="34" charset="0"/>
                <a:cs typeface="Arial" panose="020B0604020202090204" pitchFamily="34" charset="0"/>
              </a:rPr>
              <a:t>http://localhost:8007</a:t>
            </a:r>
            <a:r>
              <a:rPr lang="zh-CN" altLang="en-US" smtClean="0">
                <a:latin typeface="Arial" panose="020B0604020202090204" pitchFamily="34" charset="0"/>
                <a:cs typeface="Arial" panose="020B0604020202090204" pitchFamily="34" charset="0"/>
              </a:rPr>
              <a:t>。可以看到会执行</a:t>
            </a:r>
            <a:r>
              <a:rPr lang="en-US" altLang="zh-CN" smtClean="0">
                <a:latin typeface="Arial" panose="020B0604020202090204" pitchFamily="34" charset="0"/>
                <a:cs typeface="Arial" panose="020B0604020202090204" pitchFamily="34" charset="0"/>
              </a:rPr>
              <a:t>handler</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a:t>
            </a:r>
            <a:r>
              <a:rPr lang="en-US" altLang="zh-CN" smtClean="0">
                <a:latin typeface="Arial" panose="020B0604020202090204" pitchFamily="34" charset="0"/>
                <a:cs typeface="Arial" panose="020B0604020202090204" pitchFamily="34" charset="0"/>
              </a:rPr>
              <a:t>Debug</a:t>
            </a:r>
            <a:r>
              <a:rPr lang="zh-CN" altLang="en-US" smtClean="0">
                <a:latin typeface="Arial" panose="020B0604020202090204" pitchFamily="34" charset="0"/>
                <a:cs typeface="Arial" panose="020B0604020202090204" pitchFamily="34" charset="0"/>
              </a:rPr>
              <a:t>时，可以将断点下在 </a:t>
            </a:r>
            <a:r>
              <a:rPr lang="en-US" altLang="zh-CN" smtClean="0"/>
              <a:t>DefaultChannelPipeline </a:t>
            </a:r>
            <a:r>
              <a:rPr lang="zh-CN" altLang="en-US" smtClean="0"/>
              <a:t>类的</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smtClean="0">
                <a:latin typeface="Arial" panose="020B0604020202090204" pitchFamily="34" charset="0"/>
                <a:cs typeface="Arial" panose="020B0604020202090204" pitchFamily="34" charset="0"/>
              </a:rPr>
              <a:t>源码分析</a:t>
            </a:r>
            <a:endParaRPr lang="en-US" altLang="zh-CN" b="1"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90204" pitchFamily="34" charset="0"/>
                <a:cs typeface="Arial" panose="020B0604020202090204" pitchFamily="34" charset="0"/>
              </a:rPr>
              <a:t>使</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BIO</a:t>
            </a:r>
            <a:r>
              <a:rPr lang="zh-CN" altLang="en-US" smtClean="0">
                <a:latin typeface="Arial" panose="020B0604020202090204" pitchFamily="34" charset="0"/>
                <a:cs typeface="Arial" panose="020B0604020202090204" pitchFamily="34" charset="0"/>
              </a:rPr>
              <a:t>模型编写一个服务器端，监听</a:t>
            </a:r>
            <a:r>
              <a:rPr lang="en-US" altLang="zh-CN" smtClean="0">
                <a:latin typeface="Arial" panose="020B0604020202090204" pitchFamily="34" charset="0"/>
                <a:cs typeface="Arial" panose="020B0604020202090204" pitchFamily="34" charset="0"/>
              </a:rPr>
              <a:t>6666</a:t>
            </a:r>
            <a:r>
              <a:rPr lang="zh-CN" altLang="en-US" smtClean="0">
                <a:latin typeface="Arial" panose="020B0604020202090204" pitchFamily="34" charset="0"/>
                <a:cs typeface="Arial" panose="020B0604020202090204" pitchFamily="34" charset="0"/>
              </a:rPr>
              <a:t>端口，当有客户端连接时，就启动一个线程与之通讯。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要求使用线</a:t>
            </a:r>
            <a:r>
              <a:rPr lang="zh-CN" altLang="en-US">
                <a:latin typeface="Arial" panose="020B0604020202090204" pitchFamily="34" charset="0"/>
                <a:cs typeface="Arial" panose="020B0604020202090204" pitchFamily="34" charset="0"/>
              </a:rPr>
              <a:t>程池机制改</a:t>
            </a:r>
            <a:r>
              <a:rPr lang="zh-CN" altLang="en-US" smtClean="0">
                <a:latin typeface="Arial" panose="020B0604020202090204" pitchFamily="34" charset="0"/>
                <a:cs typeface="Arial" panose="020B0604020202090204" pitchFamily="34" charset="0"/>
              </a:rPr>
              <a:t>善，可以连接多个客户端</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服务</a:t>
            </a:r>
            <a:r>
              <a:rPr lang="zh-CN" altLang="en-US" smtClean="0">
                <a:latin typeface="Arial" panose="020B0604020202090204" pitchFamily="34" charset="0"/>
                <a:cs typeface="Arial" panose="020B0604020202090204" pitchFamily="34" charset="0"/>
              </a:rPr>
              <a:t>器端可以接收客户端发送的数据</a:t>
            </a:r>
            <a:r>
              <a:rPr lang="en-US" altLang="zh-CN" smtClean="0">
                <a:latin typeface="Arial" panose="020B0604020202090204" pitchFamily="34" charset="0"/>
                <a:cs typeface="Arial" panose="020B0604020202090204" pitchFamily="34" charset="0"/>
              </a:rPr>
              <a:t>(telnet </a:t>
            </a:r>
            <a:r>
              <a:rPr lang="zh-CN" altLang="en-US" smtClean="0">
                <a:latin typeface="Arial" panose="020B0604020202090204" pitchFamily="34" charset="0"/>
                <a:cs typeface="Arial" panose="020B0604020202090204" pitchFamily="34" charset="0"/>
              </a:rPr>
              <a:t>方式即可</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a:t>
            </a:r>
            <a:endParaRPr lang="zh-CN" altLang="en-US">
              <a:latin typeface="Arial" panose="020B0604020202090204" pitchFamily="34" charset="0"/>
              <a:cs typeface="Arial" panose="020B060402020209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90204" pitchFamily="34" charset="0"/>
                <a:cs typeface="Arial" panose="020B0604020202090204" pitchFamily="34" charset="0"/>
              </a:rPr>
              <a:t>ChannelPipeline </a:t>
            </a:r>
            <a:r>
              <a:rPr lang="zh-CN" altLang="en-US" sz="2000" b="1">
                <a:solidFill>
                  <a:srgbClr val="0070C0"/>
                </a:solidFill>
                <a:latin typeface="Arial" panose="020B0604020202090204" pitchFamily="34" charset="0"/>
                <a:cs typeface="Arial" panose="020B0604020202090204" pitchFamily="34" charset="0"/>
              </a:rPr>
              <a:t>调度 </a:t>
            </a:r>
            <a:r>
              <a:rPr lang="en-US" altLang="zh-CN" sz="2000" b="1">
                <a:solidFill>
                  <a:srgbClr val="0070C0"/>
                </a:solidFill>
                <a:latin typeface="Arial" panose="020B0604020202090204" pitchFamily="34" charset="0"/>
                <a:cs typeface="Arial" panose="020B0604020202090204" pitchFamily="34" charset="0"/>
              </a:rPr>
              <a:t>handler </a:t>
            </a:r>
            <a:r>
              <a:rPr lang="zh-CN" altLang="en-US" sz="2000" b="1" smtClean="0">
                <a:solidFill>
                  <a:srgbClr val="0070C0"/>
                </a:solidFill>
                <a:latin typeface="Arial" panose="020B0604020202090204" pitchFamily="34" charset="0"/>
                <a:cs typeface="Arial" panose="020B0604020202090204" pitchFamily="34" charset="0"/>
              </a:rPr>
              <a:t>梳理</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包装 </a:t>
            </a:r>
            <a:r>
              <a:rPr lang="en-US" altLang="zh-CN">
                <a:latin typeface="Arial" panose="020B0604020202090204" pitchFamily="34" charset="0"/>
                <a:cs typeface="Arial" panose="020B0604020202090204" pitchFamily="34" charset="0"/>
              </a:rPr>
              <a:t>handler</a:t>
            </a:r>
            <a:r>
              <a:rPr lang="zh-CN" altLang="en-US">
                <a:latin typeface="Arial" panose="020B0604020202090204" pitchFamily="34" charset="0"/>
                <a:cs typeface="Arial" panose="020B0604020202090204" pitchFamily="34" charset="0"/>
              </a:rPr>
              <a:t>，多个 </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pipeline </a:t>
            </a:r>
            <a:r>
              <a:rPr lang="zh-CN" altLang="en-US">
                <a:latin typeface="Arial" panose="020B0604020202090204" pitchFamily="34" charset="0"/>
                <a:cs typeface="Arial" panose="020B0604020202090204" pitchFamily="34" charset="0"/>
              </a:rPr>
              <a:t>中形成了双向链表，入站方向叫 </a:t>
            </a:r>
            <a:r>
              <a:rPr lang="en-US" altLang="zh-CN">
                <a:latin typeface="Arial" panose="020B0604020202090204" pitchFamily="34" charset="0"/>
                <a:cs typeface="Arial" panose="020B0604020202090204" pitchFamily="34" charset="0"/>
              </a:rPr>
              <a:t>inbound</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head </a:t>
            </a:r>
            <a:r>
              <a:rPr lang="zh-CN" altLang="en-US">
                <a:latin typeface="Arial" panose="020B0604020202090204" pitchFamily="34" charset="0"/>
                <a:cs typeface="Arial" panose="020B0604020202090204" pitchFamily="34" charset="0"/>
              </a:rPr>
              <a:t>节点开始，出站方法叫 </a:t>
            </a:r>
            <a:r>
              <a:rPr lang="en-US" altLang="zh-CN">
                <a:latin typeface="Arial" panose="020B0604020202090204" pitchFamily="34" charset="0"/>
                <a:cs typeface="Arial" panose="020B0604020202090204" pitchFamily="34" charset="0"/>
              </a:rPr>
              <a:t>outbound </a:t>
            </a:r>
            <a:r>
              <a:rPr lang="zh-CN" altLang="en-US">
                <a:latin typeface="Arial" panose="020B0604020202090204" pitchFamily="34" charset="0"/>
                <a:cs typeface="Arial" panose="020B0604020202090204" pitchFamily="34" charset="0"/>
              </a:rPr>
              <a:t>，由 </a:t>
            </a:r>
            <a:r>
              <a:rPr lang="en-US" altLang="zh-CN">
                <a:latin typeface="Arial" panose="020B0604020202090204" pitchFamily="34" charset="0"/>
                <a:cs typeface="Arial" panose="020B0604020202090204" pitchFamily="34" charset="0"/>
              </a:rPr>
              <a:t>tail </a:t>
            </a:r>
            <a:r>
              <a:rPr lang="zh-CN" altLang="en-US">
                <a:latin typeface="Arial" panose="020B0604020202090204" pitchFamily="34" charset="0"/>
                <a:cs typeface="Arial" panose="020B0604020202090204" pitchFamily="34" charset="0"/>
              </a:rPr>
              <a:t>节点开始</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节点中间的传递通过 </a:t>
            </a:r>
            <a:r>
              <a:rPr lang="en-US" altLang="zh-CN">
                <a:latin typeface="Arial" panose="020B0604020202090204" pitchFamily="34" charset="0"/>
                <a:cs typeface="Arial" panose="020B0604020202090204" pitchFamily="34" charset="0"/>
              </a:rPr>
              <a:t>AbstractChannelHandlerContext </a:t>
            </a:r>
            <a:r>
              <a:rPr lang="zh-CN" altLang="en-US">
                <a:latin typeface="Arial" panose="020B0604020202090204" pitchFamily="34" charset="0"/>
                <a:cs typeface="Arial" panose="020B0604020202090204" pitchFamily="34" charset="0"/>
              </a:rPr>
              <a:t>类内部的 </a:t>
            </a:r>
            <a:r>
              <a:rPr lang="en-US" altLang="zh-CN">
                <a:latin typeface="Arial" panose="020B0604020202090204" pitchFamily="34" charset="0"/>
                <a:cs typeface="Arial" panose="020B0604020202090204" pitchFamily="34" charset="0"/>
              </a:rPr>
              <a:t>fire </a:t>
            </a:r>
            <a:r>
              <a:rPr lang="zh-CN" altLang="en-US">
                <a:latin typeface="Arial" panose="020B0604020202090204" pitchFamily="34" charset="0"/>
                <a:cs typeface="Arial" panose="020B0604020202090204" pitchFamily="34" charset="0"/>
              </a:rPr>
              <a:t>系列方法，找到当前节点的下一个节点不断的循环传播。是一</a:t>
            </a:r>
            <a:r>
              <a:rPr lang="zh-CN" altLang="en-US" smtClean="0">
                <a:latin typeface="Arial" panose="020B0604020202090204" pitchFamily="34" charset="0"/>
                <a:cs typeface="Arial" panose="020B0604020202090204" pitchFamily="34" charset="0"/>
              </a:rPr>
              <a:t>个过</a:t>
            </a:r>
            <a:r>
              <a:rPr lang="zh-CN" altLang="en-US">
                <a:latin typeface="Arial" panose="020B0604020202090204" pitchFamily="34" charset="0"/>
                <a:cs typeface="Arial" panose="020B0604020202090204" pitchFamily="34" charset="0"/>
              </a:rPr>
              <a:t>滤</a:t>
            </a:r>
            <a:r>
              <a:rPr lang="zh-CN" altLang="en-US" smtClean="0">
                <a:latin typeface="Arial" panose="020B0604020202090204" pitchFamily="34" charset="0"/>
                <a:cs typeface="Arial" panose="020B0604020202090204" pitchFamily="34" charset="0"/>
              </a:rPr>
              <a:t>器形式</a:t>
            </a:r>
            <a:r>
              <a:rPr lang="zh-CN" altLang="en-US">
                <a:latin typeface="Arial" panose="020B0604020202090204" pitchFamily="34" charset="0"/>
                <a:cs typeface="Arial" panose="020B0604020202090204" pitchFamily="34" charset="0"/>
              </a:rPr>
              <a:t>完</a:t>
            </a:r>
            <a:r>
              <a:rPr lang="zh-CN" altLang="en-US" smtClean="0">
                <a:latin typeface="Arial" panose="020B0604020202090204" pitchFamily="34" charset="0"/>
                <a:cs typeface="Arial" panose="020B0604020202090204" pitchFamily="34" charset="0"/>
              </a:rPr>
              <a:t>成对</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的调度</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作为一个网络框架，提供了诸多功能，比</a:t>
            </a:r>
            <a:r>
              <a:rPr lang="zh-CN" altLang="en-US" smtClean="0">
                <a:latin typeface="Arial" panose="020B0604020202090204" pitchFamily="34" charset="0"/>
                <a:cs typeface="Arial" panose="020B0604020202090204" pitchFamily="34" charset="0"/>
              </a:rPr>
              <a:t>如编码解码等，</a:t>
            </a:r>
            <a:r>
              <a:rPr lang="en-US" altLang="zh-CN">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还提供了非</a:t>
            </a:r>
            <a:r>
              <a:rPr lang="zh-CN" altLang="en-US">
                <a:latin typeface="Arial" panose="020B0604020202090204" pitchFamily="34" charset="0"/>
                <a:cs typeface="Arial" panose="020B0604020202090204" pitchFamily="34" charset="0"/>
              </a:rPr>
              <a:t>常重要的一个服务</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心跳机</a:t>
            </a:r>
            <a:r>
              <a:rPr lang="zh-CN" altLang="en-US" smtClean="0">
                <a:latin typeface="Arial" panose="020B0604020202090204" pitchFamily="34" charset="0"/>
                <a:cs typeface="Arial" panose="020B0604020202090204" pitchFamily="34" charset="0"/>
              </a:rPr>
              <a:t>制</a:t>
            </a:r>
            <a:r>
              <a:rPr lang="en-US" altLang="zh-CN" smtClean="0">
                <a:latin typeface="Arial" panose="020B0604020202090204" pitchFamily="34" charset="0"/>
                <a:cs typeface="Arial" panose="020B0604020202090204" pitchFamily="34" charset="0"/>
              </a:rPr>
              <a:t>heartbeat</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通过心跳检查对方是否有效，</a:t>
            </a:r>
            <a:r>
              <a:rPr lang="zh-CN" altLang="en-US" smtClean="0">
                <a:latin typeface="Arial" panose="020B0604020202090204" pitchFamily="34" charset="0"/>
                <a:cs typeface="Arial" panose="020B0604020202090204" pitchFamily="34" charset="0"/>
              </a:rPr>
              <a:t>这是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框架中是必不可少的功能。下面我们分析一下</a:t>
            </a:r>
            <a:r>
              <a:rPr lang="en-US" altLang="zh-CN" smtClean="0">
                <a:latin typeface="Arial" panose="020B0604020202090204" pitchFamily="34" charset="0"/>
                <a:cs typeface="Arial" panose="020B0604020202090204" pitchFamily="34" charset="0"/>
              </a:rPr>
              <a:t>Netty</a:t>
            </a:r>
            <a:r>
              <a:rPr lang="zh-CN" altLang="en-US" smtClean="0">
                <a:latin typeface="Arial" panose="020B0604020202090204" pitchFamily="34" charset="0"/>
                <a:cs typeface="Arial" panose="020B0604020202090204" pitchFamily="34" charset="0"/>
              </a:rPr>
              <a:t>内部</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心跳服</a:t>
            </a:r>
            <a:r>
              <a:rPr lang="zh-CN" altLang="en-US" smtClean="0">
                <a:latin typeface="Arial" panose="020B0604020202090204" pitchFamily="34" charset="0"/>
                <a:cs typeface="Arial" panose="020B0604020202090204" pitchFamily="34" charset="0"/>
              </a:rPr>
              <a:t>务源</a:t>
            </a:r>
            <a:r>
              <a:rPr lang="zh-CN" altLang="en-US">
                <a:latin typeface="Arial" panose="020B0604020202090204" pitchFamily="34" charset="0"/>
                <a:cs typeface="Arial" panose="020B0604020202090204" pitchFamily="34" charset="0"/>
              </a:rPr>
              <a:t>码实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a:latin typeface="Arial" panose="020B0604020202090204" pitchFamily="34" charset="0"/>
                <a:cs typeface="Arial" panose="020B0604020202090204" pitchFamily="34" charset="0"/>
              </a:rPr>
              <a:t>说</a:t>
            </a:r>
            <a:r>
              <a:rPr lang="zh-CN" altLang="en-US" sz="2000" b="1" smtClean="0">
                <a:latin typeface="Arial" panose="020B0604020202090204" pitchFamily="34" charset="0"/>
                <a:cs typeface="Arial" panose="020B0604020202090204" pitchFamily="34" charset="0"/>
              </a:rPr>
              <a:t>明</a:t>
            </a: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提供了 </a:t>
            </a:r>
            <a:r>
              <a:rPr lang="en-US" altLang="zh-CN">
                <a:latin typeface="Arial" panose="020B0604020202090204" pitchFamily="34" charset="0"/>
                <a:cs typeface="Arial" panose="020B0604020202090204" pitchFamily="34" charset="0"/>
              </a:rPr>
              <a:t>IdleStateHandler </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ReadTimeoutHandler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WriteTimeoutHandler </a:t>
            </a:r>
            <a:r>
              <a:rPr lang="zh-CN" altLang="en-US" smtClean="0">
                <a:latin typeface="Arial" panose="020B0604020202090204" pitchFamily="34" charset="0"/>
                <a:cs typeface="Arial" panose="020B0604020202090204" pitchFamily="34" charset="0"/>
              </a:rPr>
              <a:t>三个</a:t>
            </a:r>
            <a:r>
              <a:rPr lang="en-US" altLang="zh-CN" b="1" smtClean="0">
                <a:solidFill>
                  <a:srgbClr val="DA0000"/>
                </a:solidFill>
                <a:latin typeface="Arial" panose="020B0604020202090204" pitchFamily="34" charset="0"/>
                <a:cs typeface="Arial" panose="020B0604020202090204" pitchFamily="34" charset="0"/>
              </a:rPr>
              <a:t>Handler</a:t>
            </a:r>
            <a:r>
              <a:rPr lang="en-US" altLang="zh-CN" smtClean="0">
                <a:solidFill>
                  <a:srgbClr val="DA0000"/>
                </a:solidFill>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检</a:t>
            </a:r>
            <a:r>
              <a:rPr lang="zh-CN" altLang="en-US">
                <a:latin typeface="Arial" panose="020B0604020202090204" pitchFamily="34" charset="0"/>
                <a:cs typeface="Arial" panose="020B0604020202090204" pitchFamily="34" charset="0"/>
              </a:rPr>
              <a:t>测连接的有效</a:t>
            </a:r>
            <a:r>
              <a:rPr lang="zh-CN" altLang="en-US" smtClean="0">
                <a:latin typeface="Arial" panose="020B0604020202090204" pitchFamily="34" charset="0"/>
                <a:cs typeface="Arial" panose="020B0604020202090204" pitchFamily="34" charset="0"/>
              </a:rPr>
              <a:t>性，重点分析 </a:t>
            </a:r>
            <a:r>
              <a:rPr lang="en-US" altLang="zh-CN" b="1">
                <a:solidFill>
                  <a:srgbClr val="DA0000"/>
                </a:solidFill>
                <a:latin typeface="Arial" panose="020B0604020202090204" pitchFamily="34" charset="0"/>
                <a:cs typeface="Arial" panose="020B0604020202090204" pitchFamily="34" charset="0"/>
              </a:rPr>
              <a:t>IdleStateHandler</a:t>
            </a:r>
            <a:r>
              <a:rPr lang="en-US" altLang="zh-CN">
                <a:solidFill>
                  <a:srgbClr val="DA0000"/>
                </a:solidFill>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如图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342900" indent="-342900">
              <a:buFont typeface="Wingdings" panose="05000000000000000000" pitchFamily="2" charset="2"/>
              <a:buChar char="l"/>
            </a:pPr>
            <a:r>
              <a:rPr lang="zh-CN" altLang="en-US" sz="2000" b="1" smtClean="0">
                <a:latin typeface="Arial" panose="020B0604020202090204" pitchFamily="34" charset="0"/>
                <a:cs typeface="Arial" panose="020B0604020202090204" pitchFamily="34" charset="0"/>
              </a:rPr>
              <a:t>源码剖析</a:t>
            </a:r>
            <a:endParaRPr lang="zh-CN" altLang="en-US">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mtClean="0">
                <a:latin typeface="Arial" panose="020B0604020202090204" pitchFamily="34" charset="0"/>
                <a:cs typeface="Arial" panose="020B0604020202090204" pitchFamily="34" charset="0"/>
              </a:rPr>
              <a:t>Echo</a:t>
            </a:r>
            <a:r>
              <a:rPr lang="zh-CN" altLang="en-US" smtClean="0">
                <a:latin typeface="Arial" panose="020B0604020202090204" pitchFamily="34" charset="0"/>
                <a:cs typeface="Arial" panose="020B0604020202090204" pitchFamily="34" charset="0"/>
              </a:rPr>
              <a:t>第</a:t>
            </a:r>
            <a:r>
              <a:rPr lang="zh-CN" altLang="en-US">
                <a:latin typeface="Arial" panose="020B0604020202090204" pitchFamily="34" charset="0"/>
                <a:cs typeface="Arial" panose="020B0604020202090204" pitchFamily="34" charset="0"/>
              </a:rPr>
              <a:t>一行代码就是 ：</a:t>
            </a:r>
            <a:r>
              <a:rPr lang="en-US" altLang="zh-CN">
                <a:latin typeface="Arial" panose="020B0604020202090204" pitchFamily="34" charset="0"/>
                <a:cs typeface="Arial" panose="020B0604020202090204" pitchFamily="34" charset="0"/>
              </a:rPr>
              <a:t>EventLoopGroup bossGroup = new </a:t>
            </a:r>
            <a:r>
              <a:rPr lang="en-US" altLang="zh-CN" smtClean="0">
                <a:latin typeface="Arial" panose="020B0604020202090204" pitchFamily="34" charset="0"/>
                <a:cs typeface="Arial" panose="020B0604020202090204" pitchFamily="34" charset="0"/>
              </a:rPr>
              <a:t>NioEventLoopGroup(1);</a:t>
            </a:r>
            <a:r>
              <a:rPr lang="zh-CN" altLang="en-US" smtClean="0">
                <a:latin typeface="Arial" panose="020B0604020202090204" pitchFamily="34" charset="0"/>
                <a:cs typeface="Arial" panose="020B0604020202090204" pitchFamily="34" charset="0"/>
              </a:rPr>
              <a:t>下面分</a:t>
            </a:r>
            <a:r>
              <a:rPr lang="zh-CN" altLang="en-US">
                <a:latin typeface="Arial" panose="020B0604020202090204" pitchFamily="34" charset="0"/>
                <a:cs typeface="Arial" panose="020B0604020202090204" pitchFamily="34" charset="0"/>
              </a:rPr>
              <a:t>析</a:t>
            </a:r>
            <a:r>
              <a:rPr lang="zh-CN" altLang="en-US" smtClean="0">
                <a:latin typeface="Arial" panose="020B0604020202090204" pitchFamily="34" charset="0"/>
                <a:cs typeface="Arial" panose="020B0604020202090204" pitchFamily="34" charset="0"/>
              </a:rPr>
              <a:t>其最</a:t>
            </a:r>
            <a:r>
              <a:rPr lang="zh-CN" altLang="en-US">
                <a:latin typeface="Arial" panose="020B0604020202090204" pitchFamily="34" charset="0"/>
                <a:cs typeface="Arial" panose="020B0604020202090204" pitchFamily="34" charset="0"/>
              </a:rPr>
              <a:t>核心的组件 </a:t>
            </a:r>
            <a:r>
              <a:rPr lang="en-US" altLang="zh-CN">
                <a:latin typeface="Arial" panose="020B0604020202090204" pitchFamily="34" charset="0"/>
                <a:cs typeface="Arial" panose="020B0604020202090204" pitchFamily="34" charset="0"/>
              </a:rPr>
              <a:t>EventLoop</a:t>
            </a:r>
            <a:r>
              <a:rPr lang="zh-CN" altLang="en-US" smtClean="0">
                <a:latin typeface="Arial" panose="020B0604020202090204" pitchFamily="34" charset="0"/>
                <a:cs typeface="Arial" panose="020B0604020202090204" pitchFamily="34" charset="0"/>
              </a:rPr>
              <a:t>。</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源</a:t>
            </a:r>
            <a:r>
              <a:rPr lang="zh-CN" altLang="en-US" b="1" smtClean="0">
                <a:latin typeface="Arial" panose="020B0604020202090204" pitchFamily="34" charset="0"/>
                <a:cs typeface="Arial" panose="020B0604020202090204" pitchFamily="34" charset="0"/>
              </a:rPr>
              <a:t>码剖析</a:t>
            </a:r>
            <a:br>
              <a:rPr lang="zh-CN" altLang="en-US" b="1">
                <a:latin typeface="Arial" panose="020B0604020202090204" pitchFamily="34" charset="0"/>
                <a:cs typeface="Arial" panose="020B0604020202090204" pitchFamily="34" charset="0"/>
              </a:rPr>
            </a:br>
            <a:endParaRPr lang="zh-CN" altLang="en-US" b="1">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源码剖析目</a:t>
            </a:r>
            <a:r>
              <a:rPr lang="zh-CN" altLang="en-US" sz="2000" b="1">
                <a:solidFill>
                  <a:srgbClr val="0070C0"/>
                </a:solidFill>
                <a:latin typeface="Arial" panose="020B0604020202090204" pitchFamily="34" charset="0"/>
                <a:cs typeface="Arial" panose="020B0604020202090204" pitchFamily="34" charset="0"/>
              </a:rPr>
              <a:t>的</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中做耗时的，不可预料的操作，比如数据库，网络请求</a:t>
            </a:r>
            <a:r>
              <a:rPr lang="zh-CN" altLang="en-US" smtClean="0">
                <a:latin typeface="Arial" panose="020B0604020202090204" pitchFamily="34" charset="0"/>
                <a:cs typeface="Arial" panose="020B0604020202090204" pitchFamily="34" charset="0"/>
              </a:rPr>
              <a:t>，会</a:t>
            </a:r>
            <a:r>
              <a:rPr lang="zh-CN" altLang="en-US">
                <a:latin typeface="Arial" panose="020B0604020202090204" pitchFamily="34" charset="0"/>
                <a:cs typeface="Arial" panose="020B0604020202090204" pitchFamily="34" charset="0"/>
              </a:rPr>
              <a:t>严重影响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对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的处理速度</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而</a:t>
            </a:r>
            <a:r>
              <a:rPr lang="zh-CN" altLang="en-US">
                <a:latin typeface="Arial" panose="020B0604020202090204" pitchFamily="34" charset="0"/>
                <a:cs typeface="Arial" panose="020B0604020202090204" pitchFamily="34" charset="0"/>
              </a:rPr>
              <a:t>解决方法就是将耗时任务添加到异步线程池中。但就添加线程池这步操作来讲，可以有</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种方式，而且这</a:t>
            </a:r>
            <a:r>
              <a:rPr lang="en-US" altLang="zh-CN">
                <a:latin typeface="Arial" panose="020B0604020202090204" pitchFamily="34" charset="0"/>
                <a:cs typeface="Arial" panose="020B0604020202090204" pitchFamily="34" charset="0"/>
              </a:rPr>
              <a:t>2</a:t>
            </a:r>
            <a:r>
              <a:rPr lang="zh-CN" altLang="en-US">
                <a:latin typeface="Arial" panose="020B0604020202090204" pitchFamily="34" charset="0"/>
                <a:cs typeface="Arial" panose="020B0604020202090204" pitchFamily="34" charset="0"/>
              </a:rPr>
              <a:t>种方</a:t>
            </a:r>
            <a:r>
              <a:rPr lang="zh-CN" altLang="en-US" smtClean="0">
                <a:latin typeface="Arial" panose="020B0604020202090204" pitchFamily="34" charset="0"/>
                <a:cs typeface="Arial" panose="020B0604020202090204" pitchFamily="34" charset="0"/>
              </a:rPr>
              <a:t>式</a:t>
            </a:r>
            <a:r>
              <a:rPr lang="zh-CN" altLang="en-US">
                <a:latin typeface="Arial" panose="020B0604020202090204" pitchFamily="34" charset="0"/>
                <a:cs typeface="Arial" panose="020B0604020202090204" pitchFamily="34" charset="0"/>
              </a:rPr>
              <a:t>实</a:t>
            </a:r>
            <a:r>
              <a:rPr lang="zh-CN" altLang="en-US" smtClean="0">
                <a:latin typeface="Arial" panose="020B0604020202090204" pitchFamily="34" charset="0"/>
                <a:cs typeface="Arial" panose="020B0604020202090204" pitchFamily="34" charset="0"/>
              </a:rPr>
              <a:t>现</a:t>
            </a:r>
            <a:r>
              <a:rPr lang="zh-CN" altLang="en-US">
                <a:latin typeface="Arial" panose="020B0604020202090204" pitchFamily="34" charset="0"/>
                <a:cs typeface="Arial" panose="020B0604020202090204" pitchFamily="34" charset="0"/>
              </a:rPr>
              <a:t>的</a:t>
            </a:r>
            <a:r>
              <a:rPr lang="zh-CN" altLang="en-US" smtClean="0">
                <a:latin typeface="Arial" panose="020B0604020202090204" pitchFamily="34" charset="0"/>
                <a:cs typeface="Arial" panose="020B0604020202090204" pitchFamily="34" charset="0"/>
              </a:rPr>
              <a:t>区</a:t>
            </a:r>
            <a:r>
              <a:rPr lang="zh-CN" altLang="en-US">
                <a:latin typeface="Arial" panose="020B0604020202090204" pitchFamily="34" charset="0"/>
                <a:cs typeface="Arial" panose="020B0604020202090204" pitchFamily="34" charset="0"/>
              </a:rPr>
              <a:t>别也蛮大的</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理耗时业务的第一种方式</a:t>
            </a:r>
            <a:r>
              <a:rPr lang="en-US" altLang="zh-CN" smtClean="0">
                <a:latin typeface="Arial" panose="020B0604020202090204" pitchFamily="34" charset="0"/>
                <a:cs typeface="Arial" panose="020B0604020202090204" pitchFamily="34" charset="0"/>
              </a:rPr>
              <a:t>---handler </a:t>
            </a:r>
            <a:r>
              <a:rPr lang="zh-CN" altLang="en-US" smtClean="0">
                <a:latin typeface="Arial" panose="020B0604020202090204" pitchFamily="34" charset="0"/>
                <a:cs typeface="Arial" panose="020B0604020202090204" pitchFamily="34" charset="0"/>
              </a:rPr>
              <a:t>中加</a:t>
            </a:r>
            <a:r>
              <a:rPr lang="zh-CN" altLang="en-US">
                <a:latin typeface="Arial" panose="020B0604020202090204" pitchFamily="34" charset="0"/>
                <a:cs typeface="Arial" panose="020B0604020202090204" pitchFamily="34" charset="0"/>
              </a:rPr>
              <a:t>入线程</a:t>
            </a:r>
            <a:r>
              <a:rPr lang="zh-CN" altLang="en-US" smtClean="0">
                <a:latin typeface="Arial" panose="020B0604020202090204" pitchFamily="34" charset="0"/>
                <a:cs typeface="Arial" panose="020B0604020202090204" pitchFamily="34" charset="0"/>
              </a:rPr>
              <a:t>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处</a:t>
            </a:r>
            <a:r>
              <a:rPr lang="zh-CN" altLang="en-US">
                <a:latin typeface="Arial" panose="020B0604020202090204" pitchFamily="34" charset="0"/>
                <a:cs typeface="Arial" panose="020B0604020202090204" pitchFamily="34" charset="0"/>
              </a:rPr>
              <a:t>理耗时业务的第二种方式</a:t>
            </a:r>
            <a:r>
              <a:rPr lang="en-US" altLang="zh-CN"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Context </a:t>
            </a:r>
            <a:r>
              <a:rPr lang="zh-CN" altLang="en-US">
                <a:latin typeface="Arial" panose="020B0604020202090204" pitchFamily="34" charset="0"/>
                <a:cs typeface="Arial" panose="020B0604020202090204" pitchFamily="34" charset="0"/>
              </a:rPr>
              <a:t>中添加线程池</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我们就来分析下两种方式</a:t>
            </a:r>
            <a:br>
              <a:rPr lang="zh-CN" altLang="en-US">
                <a:latin typeface="Arial" panose="020B0604020202090204" pitchFamily="34" charset="0"/>
                <a:cs typeface="Arial" panose="020B0604020202090204" pitchFamily="34" charset="0"/>
              </a:rPr>
            </a:br>
            <a:endParaRPr lang="zh-CN" altLang="en-US">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源码剖析</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pPr marL="285750" indent="-285750">
              <a:buFont typeface="Wingdings" panose="05000000000000000000" pitchFamily="2" charset="2"/>
              <a:buChar char="l"/>
            </a:pPr>
            <a:r>
              <a:rPr lang="zh-CN" altLang="en-US" b="1">
                <a:latin typeface="Arial" panose="020B0604020202090204" pitchFamily="34" charset="0"/>
                <a:cs typeface="Arial" panose="020B0604020202090204" pitchFamily="34" charset="0"/>
              </a:rPr>
              <a:t>说明</a:t>
            </a:r>
            <a:endParaRPr lang="en-US" altLang="zh-CN" b="1">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演示</a:t>
            </a:r>
            <a:r>
              <a:rPr lang="zh-CN" altLang="en-US" smtClean="0">
                <a:latin typeface="Arial" panose="020B0604020202090204" pitchFamily="34" charset="0"/>
                <a:cs typeface="Arial" panose="020B0604020202090204" pitchFamily="34" charset="0"/>
              </a:rPr>
              <a:t>两种方式的实现，以及从源码来追踪两种方式执行流程</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90204" pitchFamily="34" charset="0"/>
                <a:cs typeface="Arial" panose="020B0604020202090204" pitchFamily="34" charset="0"/>
              </a:rPr>
              <a:t>源码剖析</a:t>
            </a:r>
            <a:endParaRPr lang="en-US" altLang="zh-CN" b="1">
              <a:solidFill>
                <a:prstClr val="black"/>
              </a:solidFill>
              <a:latin typeface="Arial" panose="020B0604020202090204" pitchFamily="34" charset="0"/>
              <a:cs typeface="Arial" panose="020B0604020202090204" pitchFamily="34" charset="0"/>
            </a:endParaRPr>
          </a:p>
          <a:p>
            <a:endParaRPr lang="zh-CN" altLang="en-US" smtClean="0">
              <a:latin typeface="Arial" panose="020B0604020202090204" pitchFamily="34" charset="0"/>
              <a:cs typeface="Arial" panose="020B0604020202090204" pitchFamily="34" charset="0"/>
            </a:endParaRPr>
          </a:p>
          <a:p>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Remote Procedure Call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90204" pitchFamily="34" charset="0"/>
                <a:cs typeface="Arial" panose="020B0604020202090204" pitchFamily="34" charset="0"/>
              </a:rPr>
              <a:t>程</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两个或多个应用程序都分布在不同的服务器上，它们之间的调用都像是本地方法调用一</a:t>
            </a:r>
            <a:r>
              <a:rPr lang="zh-CN" altLang="en-US" smtClean="0">
                <a:latin typeface="Arial" panose="020B0604020202090204" pitchFamily="34" charset="0"/>
                <a:cs typeface="Arial" panose="020B0604020202090204" pitchFamily="34" charset="0"/>
              </a:rPr>
              <a:t>样</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如图</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90204" pitchFamily="34" charset="0"/>
                <a:cs typeface="Arial" panose="020B0604020202090204" pitchFamily="34" charset="0"/>
              </a:rPr>
              <a:t>每</a:t>
            </a:r>
            <a:r>
              <a:rPr lang="zh-CN" altLang="en-US">
                <a:latin typeface="Arial" panose="020B0604020202090204" pitchFamily="34" charset="0"/>
                <a:cs typeface="Arial" panose="020B0604020202090204" pitchFamily="34" charset="0"/>
              </a:rPr>
              <a:t>个请求都需</a:t>
            </a:r>
            <a:r>
              <a:rPr lang="zh-CN" altLang="en-US" smtClean="0">
                <a:latin typeface="Arial" panose="020B0604020202090204" pitchFamily="34" charset="0"/>
                <a:cs typeface="Arial" panose="020B0604020202090204" pitchFamily="34" charset="0"/>
              </a:rPr>
              <a:t>要创建独</a:t>
            </a:r>
            <a:r>
              <a:rPr lang="zh-CN" altLang="en-US">
                <a:latin typeface="Arial" panose="020B0604020202090204" pitchFamily="34" charset="0"/>
                <a:cs typeface="Arial" panose="020B0604020202090204" pitchFamily="34" charset="0"/>
              </a:rPr>
              <a:t>立的线</a:t>
            </a:r>
            <a:r>
              <a:rPr lang="zh-CN" altLang="en-US" smtClean="0">
                <a:latin typeface="Arial" panose="020B0604020202090204" pitchFamily="34" charset="0"/>
                <a:cs typeface="Arial" panose="020B0604020202090204" pitchFamily="34" charset="0"/>
              </a:rPr>
              <a:t>程，与对应的客户端</a:t>
            </a:r>
            <a:r>
              <a:rPr lang="zh-CN" altLang="en-US">
                <a:latin typeface="Arial" panose="020B0604020202090204" pitchFamily="34" charset="0"/>
                <a:cs typeface="Arial" panose="020B0604020202090204" pitchFamily="34" charset="0"/>
              </a:rPr>
              <a:t>进</a:t>
            </a:r>
            <a:r>
              <a:rPr lang="zh-CN" altLang="en-US" smtClean="0">
                <a:latin typeface="Arial" panose="020B0604020202090204" pitchFamily="34" charset="0"/>
                <a:cs typeface="Arial" panose="020B0604020202090204" pitchFamily="34" charset="0"/>
              </a:rPr>
              <a:t>行数</a:t>
            </a:r>
            <a:r>
              <a:rPr lang="zh-CN" altLang="en-US">
                <a:latin typeface="Arial" panose="020B0604020202090204" pitchFamily="34" charset="0"/>
                <a:cs typeface="Arial" panose="020B0604020202090204" pitchFamily="34" charset="0"/>
              </a:rPr>
              <a:t>据 </a:t>
            </a:r>
            <a:r>
              <a:rPr lang="en-US" altLang="zh-CN">
                <a:latin typeface="Arial" panose="020B0604020202090204" pitchFamily="34" charset="0"/>
                <a:cs typeface="Arial" panose="020B0604020202090204" pitchFamily="34" charset="0"/>
              </a:rPr>
              <a:t>Read</a:t>
            </a:r>
            <a:r>
              <a:rPr lang="zh-CN" altLang="en-US">
                <a:latin typeface="Arial" panose="020B0604020202090204" pitchFamily="34" charset="0"/>
                <a:cs typeface="Arial" panose="020B0604020202090204" pitchFamily="34" charset="0"/>
              </a:rPr>
              <a:t>，业务处理，数据 </a:t>
            </a:r>
            <a:r>
              <a:rPr lang="en-US" altLang="zh-CN">
                <a:latin typeface="Arial" panose="020B0604020202090204" pitchFamily="34" charset="0"/>
                <a:cs typeface="Arial" panose="020B0604020202090204" pitchFamily="34" charset="0"/>
              </a:rPr>
              <a:t>Write </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当</a:t>
            </a:r>
            <a:r>
              <a:rPr lang="zh-CN" altLang="en-US">
                <a:latin typeface="Arial" panose="020B0604020202090204" pitchFamily="34" charset="0"/>
                <a:cs typeface="Arial" panose="020B0604020202090204" pitchFamily="34" charset="0"/>
              </a:rPr>
              <a:t>并发数较大时，需要</a:t>
            </a:r>
            <a:r>
              <a:rPr lang="zh-CN" altLang="en-US" b="1">
                <a:solidFill>
                  <a:srgbClr val="EA0000"/>
                </a:solidFill>
                <a:latin typeface="Arial" panose="020B0604020202090204" pitchFamily="34" charset="0"/>
                <a:cs typeface="Arial" panose="020B0604020202090204" pitchFamily="34" charset="0"/>
              </a:rPr>
              <a:t>创建大量线程来处理连接</a:t>
            </a:r>
            <a:r>
              <a:rPr lang="zh-CN" altLang="en-US">
                <a:latin typeface="Arial" panose="020B0604020202090204" pitchFamily="34" charset="0"/>
                <a:cs typeface="Arial" panose="020B0604020202090204" pitchFamily="34" charset="0"/>
              </a:rPr>
              <a:t>，系统资源占用较大</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连</a:t>
            </a:r>
            <a:r>
              <a:rPr lang="zh-CN" altLang="en-US">
                <a:latin typeface="Arial" panose="020B0604020202090204" pitchFamily="34" charset="0"/>
                <a:cs typeface="Arial" panose="020B0604020202090204" pitchFamily="34" charset="0"/>
              </a:rPr>
              <a:t>接建立后，如果当前线程暂时没有数据可读，则线程就阻塞在 </a:t>
            </a:r>
            <a:r>
              <a:rPr lang="en-US" altLang="zh-CN">
                <a:latin typeface="Arial" panose="020B0604020202090204" pitchFamily="34" charset="0"/>
                <a:cs typeface="Arial" panose="020B0604020202090204" pitchFamily="34" charset="0"/>
              </a:rPr>
              <a:t>Read </a:t>
            </a:r>
            <a:r>
              <a:rPr lang="zh-CN" altLang="en-US">
                <a:latin typeface="Arial" panose="020B0604020202090204" pitchFamily="34" charset="0"/>
                <a:cs typeface="Arial" panose="020B0604020202090204" pitchFamily="34" charset="0"/>
              </a:rPr>
              <a:t>操作上，造成线程资源浪费</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90204" pitchFamily="34" charset="0"/>
                <a:cs typeface="Arial" panose="020B0604020202090204" pitchFamily="34" charset="0"/>
              </a:rPr>
              <a:t>常</a:t>
            </a:r>
            <a:r>
              <a:rPr lang="zh-CN" altLang="en-US">
                <a:latin typeface="Arial" panose="020B0604020202090204" pitchFamily="34" charset="0"/>
                <a:cs typeface="Arial" panose="020B0604020202090204" pitchFamily="34" charset="0"/>
              </a:rPr>
              <a:t>见的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框架有</a:t>
            </a:r>
            <a:r>
              <a:rPr lang="en-US" altLang="zh-CN">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比</a:t>
            </a:r>
            <a:r>
              <a:rPr lang="zh-CN" altLang="en-US">
                <a:latin typeface="Arial" panose="020B0604020202090204" pitchFamily="34" charset="0"/>
                <a:cs typeface="Arial" panose="020B0604020202090204" pitchFamily="34" charset="0"/>
              </a:rPr>
              <a:t>较知名的如阿里的</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google</a:t>
            </a:r>
            <a:r>
              <a:rPr lang="zh-CN" altLang="en-US">
                <a:latin typeface="Arial" panose="020B0604020202090204" pitchFamily="34" charset="0"/>
                <a:cs typeface="Arial" panose="020B0604020202090204" pitchFamily="34" charset="0"/>
              </a:rPr>
              <a:t>的</a:t>
            </a:r>
            <a:r>
              <a:rPr lang="en-US" altLang="zh-CN">
                <a:latin typeface="Arial" panose="020B0604020202090204" pitchFamily="34" charset="0"/>
                <a:cs typeface="Arial" panose="020B0604020202090204" pitchFamily="34" charset="0"/>
              </a:rPr>
              <a:t>gRPC</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Go</a:t>
            </a:r>
            <a:r>
              <a:rPr lang="zh-CN" altLang="en-US">
                <a:latin typeface="Arial" panose="020B0604020202090204" pitchFamily="34" charset="0"/>
                <a:cs typeface="Arial" panose="020B0604020202090204" pitchFamily="34" charset="0"/>
              </a:rPr>
              <a:t>语言的</a:t>
            </a:r>
            <a:r>
              <a:rPr lang="en-US" altLang="zh-CN">
                <a:latin typeface="Arial" panose="020B0604020202090204" pitchFamily="34" charset="0"/>
                <a:cs typeface="Arial" panose="020B0604020202090204" pitchFamily="34" charset="0"/>
              </a:rPr>
              <a:t>rpcx</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Apache</a:t>
            </a:r>
            <a:r>
              <a:rPr lang="zh-CN" altLang="en-US">
                <a:latin typeface="Arial" panose="020B0604020202090204" pitchFamily="34" charset="0"/>
                <a:cs typeface="Arial" panose="020B0604020202090204" pitchFamily="34" charset="0"/>
              </a:rPr>
              <a:t>的</a:t>
            </a:r>
            <a:r>
              <a:rPr lang="en-US" altLang="zh-CN" smtClean="0">
                <a:latin typeface="Arial" panose="020B0604020202090204" pitchFamily="34" charset="0"/>
                <a:cs typeface="Arial" panose="020B0604020202090204" pitchFamily="34" charset="0"/>
              </a:rPr>
              <a:t>thrift</a:t>
            </a:r>
            <a:r>
              <a:rPr lang="zh-CN" altLang="en-US" smtClean="0">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 Spring </a:t>
            </a:r>
            <a:r>
              <a:rPr lang="zh-CN" altLang="en-US">
                <a:latin typeface="Arial" panose="020B0604020202090204" pitchFamily="34" charset="0"/>
                <a:cs typeface="Arial" panose="020B0604020202090204" pitchFamily="34" charset="0"/>
              </a:rPr>
              <a:t>旗下的 </a:t>
            </a:r>
            <a:r>
              <a:rPr lang="en-US" altLang="zh-CN">
                <a:latin typeface="Arial" panose="020B0604020202090204" pitchFamily="34" charset="0"/>
                <a:cs typeface="Arial" panose="020B0604020202090204" pitchFamily="34" charset="0"/>
              </a:rPr>
              <a:t>Spring </a:t>
            </a:r>
            <a:r>
              <a:rPr lang="en-US" altLang="zh-CN" smtClean="0">
                <a:latin typeface="Arial" panose="020B0604020202090204" pitchFamily="34" charset="0"/>
                <a:cs typeface="Arial" panose="020B0604020202090204" pitchFamily="34" charset="0"/>
              </a:rPr>
              <a:t>Cloud</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RPC</a:t>
            </a:r>
            <a:r>
              <a:rPr lang="zh-CN" altLang="en-US" sz="2000" b="1" smtClean="0">
                <a:latin typeface="Arial" panose="020B0604020202090204" pitchFamily="34" charset="0"/>
                <a:cs typeface="Arial" panose="020B0604020202090204" pitchFamily="34" charset="0"/>
              </a:rPr>
              <a:t>调用流程图</a:t>
            </a:r>
            <a:endParaRPr lang="en-US" altLang="zh-CN" sz="2000" b="1">
              <a:latin typeface="Arial" panose="020B0604020202090204" pitchFamily="34" charset="0"/>
              <a:cs typeface="Arial" panose="020B060402020209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90204" pitchFamily="34" charset="0"/>
                <a:cs typeface="Arial" panose="020B0604020202090204" pitchFamily="34" charset="0"/>
              </a:rPr>
              <a:t>PRC</a:t>
            </a:r>
            <a:r>
              <a:rPr lang="zh-CN" altLang="en-US" sz="2000" b="1" smtClean="0">
                <a:latin typeface="Arial" panose="020B0604020202090204" pitchFamily="34" charset="0"/>
                <a:cs typeface="Arial" panose="020B0604020202090204" pitchFamily="34" charset="0"/>
              </a:rPr>
              <a:t>调用流程说明</a:t>
            </a:r>
            <a:endParaRPr lang="en-US" altLang="zh-CN" sz="2000" b="1" smtClean="0">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DA0000"/>
                </a:solidFill>
                <a:latin typeface="Arial" panose="020B0604020202090204" pitchFamily="34" charset="0"/>
                <a:cs typeface="Arial" panose="020B0604020202090204" pitchFamily="34" charset="0"/>
              </a:rPr>
              <a:t>服</a:t>
            </a:r>
            <a:r>
              <a:rPr lang="zh-CN" altLang="en-US" b="1">
                <a:solidFill>
                  <a:srgbClr val="DA0000"/>
                </a:solidFill>
                <a:latin typeface="Arial" panose="020B0604020202090204" pitchFamily="34" charset="0"/>
                <a:cs typeface="Arial" panose="020B0604020202090204" pitchFamily="34" charset="0"/>
              </a:rPr>
              <a:t>务消费方</a:t>
            </a:r>
            <a:r>
              <a:rPr lang="en-US" altLang="zh-CN" b="1">
                <a:solidFill>
                  <a:srgbClr val="DA0000"/>
                </a:solidFill>
                <a:latin typeface="Arial" panose="020B0604020202090204" pitchFamily="34" charset="0"/>
                <a:cs typeface="Arial" panose="020B0604020202090204" pitchFamily="34" charset="0"/>
              </a:rPr>
              <a:t>(client)</a:t>
            </a:r>
            <a:r>
              <a:rPr lang="zh-CN" altLang="en-US">
                <a:latin typeface="Arial" panose="020B0604020202090204" pitchFamily="34" charset="0"/>
                <a:cs typeface="Arial" panose="020B0604020202090204" pitchFamily="34" charset="0"/>
              </a:rPr>
              <a:t>以本地调用方式调用服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接收到调用后负责将方法、参数等封装成能够进行网络传输的消息</a:t>
            </a:r>
            <a:r>
              <a:rPr lang="zh-CN" altLang="en-US" smtClean="0">
                <a:latin typeface="Arial" panose="020B0604020202090204" pitchFamily="34" charset="0"/>
                <a:cs typeface="Arial" panose="020B0604020202090204" pitchFamily="34" charset="0"/>
              </a:rPr>
              <a:t>体</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将消息进行编码并发送到服务</a:t>
            </a:r>
            <a:r>
              <a:rPr lang="zh-CN" altLang="en-US" smtClean="0">
                <a:latin typeface="Arial" panose="020B0604020202090204" pitchFamily="34" charset="0"/>
                <a:cs typeface="Arial" panose="020B0604020202090204" pitchFamily="34" charset="0"/>
              </a:rPr>
              <a:t>端</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收到消息后进行解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根据解码结果调用本地的服</a:t>
            </a:r>
            <a:r>
              <a:rPr lang="zh-CN" altLang="en-US" smtClean="0">
                <a:latin typeface="Arial" panose="020B0604020202090204" pitchFamily="34" charset="0"/>
                <a:cs typeface="Arial" panose="020B0604020202090204" pitchFamily="34" charset="0"/>
              </a:rPr>
              <a:t>务</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本</a:t>
            </a:r>
            <a:r>
              <a:rPr lang="zh-CN" altLang="en-US">
                <a:latin typeface="Arial" panose="020B0604020202090204" pitchFamily="34" charset="0"/>
                <a:cs typeface="Arial" panose="020B0604020202090204" pitchFamily="34" charset="0"/>
              </a:rPr>
              <a:t>地服务执行并将结果返回给 </a:t>
            </a:r>
            <a:r>
              <a:rPr lang="en-US" altLang="zh-CN">
                <a:latin typeface="Arial" panose="020B0604020202090204" pitchFamily="34" charset="0"/>
                <a:cs typeface="Arial" panose="020B0604020202090204" pitchFamily="34" charset="0"/>
              </a:rPr>
              <a:t>server </a:t>
            </a:r>
            <a:r>
              <a:rPr lang="en-US" altLang="zh-CN" smtClean="0">
                <a:latin typeface="Arial" panose="020B0604020202090204" pitchFamily="34" charset="0"/>
                <a:cs typeface="Arial" panose="020B0604020202090204" pitchFamily="34" charset="0"/>
              </a:rPr>
              <a:t>stub</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server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将返回导入结果进行编码并发送至消费</a:t>
            </a:r>
            <a:r>
              <a:rPr lang="zh-CN" altLang="en-US" smtClean="0">
                <a:latin typeface="Arial" panose="020B0604020202090204" pitchFamily="34" charset="0"/>
                <a:cs typeface="Arial" panose="020B0604020202090204" pitchFamily="34" charset="0"/>
              </a:rPr>
              <a:t>方</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client </a:t>
            </a:r>
            <a:r>
              <a:rPr lang="en-US" altLang="zh-CN">
                <a:latin typeface="Arial" panose="020B0604020202090204" pitchFamily="34" charset="0"/>
                <a:cs typeface="Arial" panose="020B0604020202090204" pitchFamily="34" charset="0"/>
              </a:rPr>
              <a:t>stub </a:t>
            </a:r>
            <a:r>
              <a:rPr lang="zh-CN" altLang="en-US">
                <a:latin typeface="Arial" panose="020B0604020202090204" pitchFamily="34" charset="0"/>
                <a:cs typeface="Arial" panose="020B0604020202090204" pitchFamily="34" charset="0"/>
              </a:rPr>
              <a:t>接收到消息并进行解</a:t>
            </a:r>
            <a:r>
              <a:rPr lang="zh-CN" altLang="en-US" smtClean="0">
                <a:latin typeface="Arial" panose="020B0604020202090204" pitchFamily="34" charset="0"/>
                <a:cs typeface="Arial" panose="020B0604020202090204" pitchFamily="34" charset="0"/>
              </a:rPr>
              <a:t>码</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b="1" smtClean="0">
                <a:solidFill>
                  <a:srgbClr val="EA0000"/>
                </a:solidFill>
                <a:latin typeface="Arial" panose="020B0604020202090204" pitchFamily="34" charset="0"/>
                <a:cs typeface="Arial" panose="020B0604020202090204" pitchFamily="34" charset="0"/>
              </a:rPr>
              <a:t>服</a:t>
            </a:r>
            <a:r>
              <a:rPr lang="zh-CN" altLang="en-US" b="1">
                <a:solidFill>
                  <a:srgbClr val="EA0000"/>
                </a:solidFill>
                <a:latin typeface="Arial" panose="020B0604020202090204" pitchFamily="34" charset="0"/>
                <a:cs typeface="Arial" panose="020B0604020202090204" pitchFamily="34" charset="0"/>
              </a:rPr>
              <a:t>务消费方</a:t>
            </a:r>
            <a:r>
              <a:rPr lang="en-US" altLang="zh-CN" b="1">
                <a:solidFill>
                  <a:srgbClr val="EA0000"/>
                </a:solidFill>
                <a:latin typeface="Arial" panose="020B0604020202090204" pitchFamily="34" charset="0"/>
                <a:cs typeface="Arial" panose="020B0604020202090204" pitchFamily="34" charset="0"/>
              </a:rPr>
              <a:t>(client)</a:t>
            </a:r>
            <a:r>
              <a:rPr lang="zh-CN" altLang="en-US" b="1">
                <a:solidFill>
                  <a:srgbClr val="EA0000"/>
                </a:solidFill>
                <a:latin typeface="Arial" panose="020B0604020202090204" pitchFamily="34" charset="0"/>
                <a:cs typeface="Arial" panose="020B0604020202090204" pitchFamily="34" charset="0"/>
              </a:rPr>
              <a:t>得到结</a:t>
            </a:r>
            <a:r>
              <a:rPr lang="zh-CN" altLang="en-US" b="1" smtClean="0">
                <a:solidFill>
                  <a:srgbClr val="EA0000"/>
                </a:solidFill>
                <a:latin typeface="Arial" panose="020B0604020202090204" pitchFamily="34" charset="0"/>
                <a:cs typeface="Arial" panose="020B0604020202090204" pitchFamily="34" charset="0"/>
              </a:rPr>
              <a:t>果</a:t>
            </a:r>
            <a:endParaRPr lang="en-US" altLang="zh-CN" b="1" smtClean="0">
              <a:solidFill>
                <a:srgbClr val="EA0000"/>
              </a:solidFill>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小结：</a:t>
            </a:r>
            <a:r>
              <a:rPr lang="en-US" altLang="zh-CN" smtClean="0">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的目标就是将 </a:t>
            </a:r>
            <a:r>
              <a:rPr lang="en-US" altLang="zh-CN">
                <a:latin typeface="Arial" panose="020B0604020202090204" pitchFamily="34" charset="0"/>
                <a:cs typeface="Arial" panose="020B0604020202090204" pitchFamily="34" charset="0"/>
              </a:rPr>
              <a:t>2-8 </a:t>
            </a:r>
            <a:r>
              <a:rPr lang="zh-CN" altLang="en-US">
                <a:latin typeface="Arial" panose="020B0604020202090204" pitchFamily="34" charset="0"/>
                <a:cs typeface="Arial" panose="020B0604020202090204" pitchFamily="34" charset="0"/>
              </a:rPr>
              <a:t>这些步骤都封装起来，用户无需关心这些细节，可以像调用本</a:t>
            </a:r>
            <a:r>
              <a:rPr lang="zh-CN" altLang="en-US" smtClean="0">
                <a:latin typeface="Arial" panose="020B0604020202090204" pitchFamily="34" charset="0"/>
                <a:cs typeface="Arial" panose="020B0604020202090204" pitchFamily="34" charset="0"/>
              </a:rPr>
              <a:t>地方</a:t>
            </a:r>
            <a:r>
              <a:rPr lang="zh-CN" altLang="en-US">
                <a:latin typeface="Arial" panose="020B0604020202090204" pitchFamily="34" charset="0"/>
                <a:cs typeface="Arial" panose="020B0604020202090204" pitchFamily="34" charset="0"/>
              </a:rPr>
              <a:t>法一样即可完成远程服务调用</a:t>
            </a:r>
            <a:r>
              <a:rPr lang="zh-CN" altLang="en-US"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dubbo </a:t>
            </a:r>
            <a:r>
              <a:rPr lang="zh-CN" altLang="en-US">
                <a:latin typeface="Arial" panose="020B0604020202090204" pitchFamily="34" charset="0"/>
                <a:cs typeface="Arial" panose="020B0604020202090204" pitchFamily="34" charset="0"/>
              </a:rPr>
              <a:t>底层使用了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作为网络通讯框</a:t>
            </a:r>
            <a:r>
              <a:rPr lang="zh-CN" altLang="en-US" smtClean="0">
                <a:latin typeface="Arial" panose="020B0604020202090204" pitchFamily="34" charset="0"/>
                <a:cs typeface="Arial" panose="020B0604020202090204" pitchFamily="34" charset="0"/>
              </a:rPr>
              <a:t>架，要求用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实现一个简单的 </a:t>
            </a:r>
            <a:r>
              <a:rPr lang="en-US" altLang="zh-CN">
                <a:latin typeface="Arial" panose="020B0604020202090204" pitchFamily="34" charset="0"/>
                <a:cs typeface="Arial" panose="020B0604020202090204" pitchFamily="34" charset="0"/>
              </a:rPr>
              <a:t>RPC </a:t>
            </a:r>
            <a:r>
              <a:rPr lang="zh-CN" altLang="en-US">
                <a:latin typeface="Arial" panose="020B0604020202090204" pitchFamily="34" charset="0"/>
                <a:cs typeface="Arial" panose="020B0604020202090204" pitchFamily="34" charset="0"/>
              </a:rPr>
              <a:t>框</a:t>
            </a:r>
            <a:r>
              <a:rPr lang="zh-CN" altLang="en-US" smtClean="0">
                <a:latin typeface="Arial" panose="020B0604020202090204" pitchFamily="34" charset="0"/>
                <a:cs typeface="Arial" panose="020B0604020202090204" pitchFamily="34" charset="0"/>
              </a:rPr>
              <a:t>架</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模仿 </a:t>
            </a:r>
            <a:r>
              <a:rPr lang="en-US" altLang="zh-CN">
                <a:latin typeface="Arial" panose="020B0604020202090204" pitchFamily="34" charset="0"/>
                <a:cs typeface="Arial" panose="020B0604020202090204" pitchFamily="34" charset="0"/>
              </a:rPr>
              <a:t>dubbo</a:t>
            </a:r>
            <a:r>
              <a:rPr lang="zh-CN" altLang="en-US">
                <a:latin typeface="Arial" panose="020B0604020202090204" pitchFamily="34" charset="0"/>
                <a:cs typeface="Arial" panose="020B0604020202090204" pitchFamily="34" charset="0"/>
              </a:rPr>
              <a:t>，消费者和提供者约定接口和协议，消费者远程调用提供</a:t>
            </a:r>
            <a:r>
              <a:rPr lang="zh-CN" altLang="en-US" smtClean="0">
                <a:latin typeface="Arial" panose="020B0604020202090204" pitchFamily="34" charset="0"/>
                <a:cs typeface="Arial" panose="020B0604020202090204" pitchFamily="34" charset="0"/>
              </a:rPr>
              <a:t>者的服务，</a:t>
            </a:r>
            <a:r>
              <a:rPr lang="zh-CN" altLang="en-US">
                <a:latin typeface="Arial" panose="020B0604020202090204" pitchFamily="34" charset="0"/>
                <a:cs typeface="Arial" panose="020B0604020202090204" pitchFamily="34" charset="0"/>
              </a:rPr>
              <a:t>提供者返回一个字符串，消费者打印提供者返回的数据。底层网络通信使用 </a:t>
            </a:r>
            <a:r>
              <a:rPr lang="en-US" altLang="zh-CN">
                <a:latin typeface="Arial" panose="020B0604020202090204" pitchFamily="34" charset="0"/>
                <a:cs typeface="Arial" panose="020B0604020202090204" pitchFamily="34" charset="0"/>
              </a:rPr>
              <a:t>Netty </a:t>
            </a:r>
            <a:r>
              <a:rPr lang="en-US" altLang="zh-CN" smtClean="0">
                <a:latin typeface="Arial" panose="020B0604020202090204" pitchFamily="34" charset="0"/>
                <a:cs typeface="Arial" panose="020B0604020202090204" pitchFamily="34" charset="0"/>
              </a:rPr>
              <a:t>4.1.20</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a:p>
            <a:r>
              <a:rPr lang="zh-CN" altLang="en-US" sz="2000" b="1">
                <a:solidFill>
                  <a:srgbClr val="0070C0"/>
                </a:solidFill>
                <a:latin typeface="Arial" panose="020B0604020202090204" pitchFamily="34" charset="0"/>
                <a:cs typeface="Arial" panose="020B0604020202090204" pitchFamily="34" charset="0"/>
              </a:rPr>
              <a:t>设</a:t>
            </a:r>
            <a:r>
              <a:rPr lang="zh-CN" altLang="en-US" sz="2000" b="1" smtClean="0">
                <a:solidFill>
                  <a:srgbClr val="0070C0"/>
                </a:solidFill>
                <a:latin typeface="Arial" panose="020B0604020202090204" pitchFamily="34" charset="0"/>
                <a:cs typeface="Arial" panose="020B0604020202090204" pitchFamily="34" charset="0"/>
              </a:rPr>
              <a:t>计说明</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建一个接口，定义抽象方法。用于消费者和提供者之间的约定</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建一个提供者，该类需要监听消费者的请求，并按照约定返回数据</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创</a:t>
            </a:r>
            <a:r>
              <a:rPr lang="zh-CN" altLang="en-US">
                <a:latin typeface="Arial" panose="020B0604020202090204" pitchFamily="34" charset="0"/>
                <a:cs typeface="Arial" panose="020B0604020202090204" pitchFamily="34" charset="0"/>
              </a:rPr>
              <a:t>建一个消费者，该类需要透明的调用自己不存在的方法，内部需要使用 </a:t>
            </a:r>
            <a:r>
              <a:rPr lang="en-US" altLang="zh-CN">
                <a:latin typeface="Arial" panose="020B0604020202090204" pitchFamily="34" charset="0"/>
                <a:cs typeface="Arial" panose="020B0604020202090204" pitchFamily="34" charset="0"/>
              </a:rPr>
              <a:t>Netty </a:t>
            </a:r>
            <a:r>
              <a:rPr lang="zh-CN" altLang="en-US">
                <a:latin typeface="Arial" panose="020B0604020202090204" pitchFamily="34" charset="0"/>
                <a:cs typeface="Arial" panose="020B0604020202090204" pitchFamily="34" charset="0"/>
              </a:rPr>
              <a:t>请求提供者返回数</a:t>
            </a:r>
            <a:r>
              <a:rPr lang="zh-CN" altLang="en-US" smtClean="0">
                <a:latin typeface="Arial" panose="020B0604020202090204" pitchFamily="34" charset="0"/>
                <a:cs typeface="Arial" panose="020B0604020202090204" pitchFamily="34" charset="0"/>
              </a:rPr>
              <a:t>据</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思路分析</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图 待</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r>
              <a:rPr lang="zh-CN" altLang="en-US">
                <a:latin typeface="Arial" panose="020B0604020202090204" pitchFamily="34" charset="0"/>
                <a:cs typeface="Arial" panose="020B0604020202090204" pitchFamily="34" charset="0"/>
              </a:rPr>
              <a:t>代</a:t>
            </a:r>
            <a:r>
              <a:rPr lang="zh-CN" altLang="en-US" smtClean="0">
                <a:latin typeface="Arial" panose="020B0604020202090204" pitchFamily="34" charset="0"/>
                <a:cs typeface="Arial" panose="020B0604020202090204" pitchFamily="34" charset="0"/>
              </a:rPr>
              <a:t>码实现</a:t>
            </a:r>
            <a:endParaRPr lang="zh-CN" altLang="en-US">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Java NIO </a:t>
            </a:r>
            <a:r>
              <a:rPr lang="zh-CN" altLang="en-US">
                <a:latin typeface="Arial" panose="020B0604020202090204" pitchFamily="34" charset="0"/>
                <a:cs typeface="Arial" panose="020B0604020202090204" pitchFamily="34" charset="0"/>
              </a:rPr>
              <a:t>全称 </a:t>
            </a:r>
            <a:r>
              <a:rPr lang="en-US" altLang="zh-CN">
                <a:latin typeface="Arial" panose="020B0604020202090204" pitchFamily="34" charset="0"/>
                <a:cs typeface="Arial" panose="020B0604020202090204" pitchFamily="34" charset="0"/>
              </a:rPr>
              <a:t>java non-blocking IO</a:t>
            </a:r>
            <a:r>
              <a:rPr lang="zh-CN" altLang="en-US">
                <a:latin typeface="Arial" panose="020B0604020202090204" pitchFamily="34" charset="0"/>
                <a:cs typeface="Arial" panose="020B0604020202090204" pitchFamily="34" charset="0"/>
              </a:rPr>
              <a:t>，是指 </a:t>
            </a:r>
            <a:r>
              <a:rPr lang="en-US" altLang="zh-CN">
                <a:latin typeface="Arial" panose="020B0604020202090204" pitchFamily="34" charset="0"/>
                <a:cs typeface="Arial" panose="020B0604020202090204" pitchFamily="34" charset="0"/>
              </a:rPr>
              <a:t>JDK </a:t>
            </a:r>
            <a:r>
              <a:rPr lang="zh-CN" altLang="en-US">
                <a:latin typeface="Arial" panose="020B0604020202090204" pitchFamily="34" charset="0"/>
                <a:cs typeface="Arial" panose="020B0604020202090204" pitchFamily="34" charset="0"/>
              </a:rPr>
              <a:t>提供的新 </a:t>
            </a:r>
            <a:r>
              <a:rPr lang="en-US" altLang="zh-CN">
                <a:latin typeface="Arial" panose="020B0604020202090204" pitchFamily="34" charset="0"/>
                <a:cs typeface="Arial" panose="020B0604020202090204" pitchFamily="34" charset="0"/>
              </a:rPr>
              <a:t>API</a:t>
            </a:r>
            <a:r>
              <a:rPr lang="zh-CN" altLang="en-US">
                <a:latin typeface="Arial" panose="020B0604020202090204" pitchFamily="34" charset="0"/>
                <a:cs typeface="Arial" panose="020B0604020202090204" pitchFamily="34" charset="0"/>
              </a:rPr>
              <a:t>。从 </a:t>
            </a:r>
            <a:r>
              <a:rPr lang="en-US" altLang="zh-CN">
                <a:latin typeface="Arial" panose="020B0604020202090204" pitchFamily="34" charset="0"/>
                <a:cs typeface="Arial" panose="020B0604020202090204" pitchFamily="34" charset="0"/>
              </a:rPr>
              <a:t>JDK1.4 </a:t>
            </a:r>
            <a:r>
              <a:rPr lang="zh-CN" altLang="en-US">
                <a:latin typeface="Arial" panose="020B0604020202090204" pitchFamily="34" charset="0"/>
                <a:cs typeface="Arial" panose="020B0604020202090204" pitchFamily="34" charset="0"/>
              </a:rPr>
              <a:t>开始，</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提供</a:t>
            </a:r>
            <a:r>
              <a:rPr lang="zh-CN" altLang="en-US" smtClean="0">
                <a:latin typeface="Arial" panose="020B0604020202090204" pitchFamily="34" charset="0"/>
                <a:cs typeface="Arial" panose="020B0604020202090204" pitchFamily="34" charset="0"/>
              </a:rPr>
              <a:t>了一</a:t>
            </a:r>
            <a:r>
              <a:rPr lang="zh-CN" altLang="en-US">
                <a:latin typeface="Arial" panose="020B0604020202090204" pitchFamily="34" charset="0"/>
                <a:cs typeface="Arial" panose="020B0604020202090204" pitchFamily="34" charset="0"/>
              </a:rPr>
              <a:t>系列改进的输入</a:t>
            </a:r>
            <a:r>
              <a:rPr lang="en-US" altLang="zh-CN">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输出的新特性，被统称为 </a:t>
            </a:r>
            <a:r>
              <a:rPr lang="en-US" altLang="zh-CN">
                <a:latin typeface="Arial" panose="020B0604020202090204" pitchFamily="34" charset="0"/>
                <a:cs typeface="Arial" panose="020B0604020202090204" pitchFamily="34" charset="0"/>
              </a:rPr>
              <a:t>NIO(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New IO</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，是</a:t>
            </a:r>
            <a:r>
              <a:rPr lang="zh-CN" altLang="en-US" b="1" smtClean="0">
                <a:solidFill>
                  <a:srgbClr val="EA0000"/>
                </a:solidFill>
                <a:highlight>
                  <a:srgbClr val="FFFF00"/>
                </a:highlight>
                <a:latin typeface="Arial" panose="020B0604020202090204" pitchFamily="34" charset="0"/>
                <a:cs typeface="Arial" panose="020B0604020202090204" pitchFamily="34" charset="0"/>
              </a:rPr>
              <a:t>同步非阻塞</a:t>
            </a:r>
            <a:r>
              <a:rPr lang="zh-CN" altLang="en-US" smtClean="0">
                <a:latin typeface="Arial" panose="020B0604020202090204" pitchFamily="34" charset="0"/>
                <a:cs typeface="Arial" panose="020B0604020202090204" pitchFamily="34" charset="0"/>
              </a:rPr>
              <a:t>的</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FontTx/>
              <a:buAutoNum type="arabicParenR"/>
            </a:pP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相关类都被放在 </a:t>
            </a:r>
            <a:r>
              <a:rPr lang="en-US" altLang="zh-CN">
                <a:latin typeface="Arial" panose="020B0604020202090204" pitchFamily="34" charset="0"/>
                <a:cs typeface="Arial" panose="020B0604020202090204" pitchFamily="34" charset="0"/>
              </a:rPr>
              <a:t>java.nio </a:t>
            </a:r>
            <a:r>
              <a:rPr lang="zh-CN" altLang="en-US">
                <a:latin typeface="Arial" panose="020B0604020202090204" pitchFamily="34" charset="0"/>
                <a:cs typeface="Arial" panose="020B0604020202090204" pitchFamily="34" charset="0"/>
              </a:rPr>
              <a:t>包及子包下，并且对原 </a:t>
            </a:r>
            <a:r>
              <a:rPr lang="en-US" altLang="zh-CN">
                <a:latin typeface="Arial" panose="020B0604020202090204" pitchFamily="34" charset="0"/>
                <a:cs typeface="Arial" panose="020B0604020202090204" pitchFamily="34" charset="0"/>
              </a:rPr>
              <a:t>java.io </a:t>
            </a:r>
            <a:r>
              <a:rPr lang="zh-CN" altLang="en-US">
                <a:latin typeface="Arial" panose="020B0604020202090204" pitchFamily="34" charset="0"/>
                <a:cs typeface="Arial" panose="020B0604020202090204" pitchFamily="34" charset="0"/>
              </a:rPr>
              <a:t>包中的很多类进行改写</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基本案例</a:t>
            </a:r>
            <a:r>
              <a:rPr lang="en-US" altLang="zh-CN" smtClean="0">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a:solidFill>
                  <a:prstClr val="black"/>
                </a:solidFill>
                <a:latin typeface="Arial" panose="020B0604020202090204" pitchFamily="34" charset="0"/>
                <a:cs typeface="Arial" panose="020B0604020202090204" pitchFamily="34" charset="0"/>
              </a:rPr>
              <a:t>NIO </a:t>
            </a:r>
            <a:r>
              <a:rPr lang="zh-CN" altLang="en-US">
                <a:solidFill>
                  <a:prstClr val="black"/>
                </a:solidFill>
                <a:latin typeface="Arial" panose="020B0604020202090204" pitchFamily="34" charset="0"/>
                <a:cs typeface="Arial" panose="020B0604020202090204" pitchFamily="34" charset="0"/>
              </a:rPr>
              <a:t>有三大核心部分：</a:t>
            </a:r>
            <a:r>
              <a:rPr lang="en-US" altLang="zh-CN" b="1">
                <a:solidFill>
                  <a:srgbClr val="DA0000"/>
                </a:solidFill>
                <a:highlight>
                  <a:srgbClr val="FFFF00"/>
                </a:highlight>
                <a:latin typeface="Arial" panose="020B0604020202090204" pitchFamily="34" charset="0"/>
                <a:cs typeface="Arial" panose="020B0604020202090204" pitchFamily="34" charset="0"/>
              </a:rPr>
              <a:t>Channel(</a:t>
            </a:r>
            <a:r>
              <a:rPr lang="zh-CN" altLang="en-US" b="1">
                <a:solidFill>
                  <a:srgbClr val="DA0000"/>
                </a:solidFill>
                <a:highlight>
                  <a:srgbClr val="FFFF00"/>
                </a:highlight>
                <a:latin typeface="Arial" panose="020B0604020202090204" pitchFamily="34" charset="0"/>
                <a:cs typeface="Arial" panose="020B0604020202090204" pitchFamily="34" charset="0"/>
              </a:rPr>
              <a:t>通道</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zh-CN" altLang="en-US">
                <a:solidFill>
                  <a:prstClr val="black"/>
                </a:solidFill>
                <a:latin typeface="Arial" panose="020B0604020202090204" pitchFamily="34" charset="0"/>
                <a:cs typeface="Arial" panose="020B0604020202090204" pitchFamily="34" charset="0"/>
              </a:rPr>
              <a:t>，</a:t>
            </a:r>
            <a:r>
              <a:rPr lang="en-US" altLang="zh-CN" b="1">
                <a:solidFill>
                  <a:srgbClr val="DA0000"/>
                </a:solidFill>
                <a:highlight>
                  <a:srgbClr val="FFFF00"/>
                </a:highlight>
                <a:latin typeface="Arial" panose="020B0604020202090204" pitchFamily="34" charset="0"/>
                <a:cs typeface="Arial" panose="020B0604020202090204" pitchFamily="34" charset="0"/>
              </a:rPr>
              <a:t>Buffer(</a:t>
            </a:r>
            <a:r>
              <a:rPr lang="zh-CN" altLang="en-US" b="1">
                <a:solidFill>
                  <a:srgbClr val="DA0000"/>
                </a:solidFill>
                <a:highlight>
                  <a:srgbClr val="FFFF00"/>
                </a:highlight>
                <a:latin typeface="Arial" panose="020B0604020202090204" pitchFamily="34" charset="0"/>
                <a:cs typeface="Arial" panose="020B0604020202090204" pitchFamily="34" charset="0"/>
              </a:rPr>
              <a:t>缓冲区</a:t>
            </a:r>
            <a:r>
              <a:rPr lang="en-US" altLang="zh-CN" b="1">
                <a:solidFill>
                  <a:srgbClr val="DA0000"/>
                </a:solidFill>
                <a:highlight>
                  <a:srgbClr val="FFFF00"/>
                </a:highlight>
                <a:latin typeface="Arial" panose="020B0604020202090204" pitchFamily="34" charset="0"/>
                <a:cs typeface="Arial" panose="020B0604020202090204" pitchFamily="34" charset="0"/>
              </a:rPr>
              <a:t>)</a:t>
            </a:r>
            <a:r>
              <a:rPr lang="en-US" altLang="zh-CN">
                <a:solidFill>
                  <a:prstClr val="black"/>
                </a:solidFill>
                <a:latin typeface="Arial" panose="020B0604020202090204" pitchFamily="34" charset="0"/>
                <a:cs typeface="Arial" panose="020B0604020202090204" pitchFamily="34" charset="0"/>
              </a:rPr>
              <a:t>, </a:t>
            </a:r>
            <a:r>
              <a:rPr lang="en-US" altLang="zh-CN" b="1">
                <a:solidFill>
                  <a:srgbClr val="DA0000"/>
                </a:solidFill>
                <a:highlight>
                  <a:srgbClr val="FFFF00"/>
                </a:highlight>
                <a:latin typeface="Arial" panose="020B0604020202090204" pitchFamily="34" charset="0"/>
                <a:cs typeface="Arial" panose="020B0604020202090204" pitchFamily="34" charset="0"/>
              </a:rPr>
              <a:t>Selector(</a:t>
            </a:r>
            <a:r>
              <a:rPr lang="zh-CN" altLang="en-US" b="1">
                <a:solidFill>
                  <a:srgbClr val="DA0000"/>
                </a:solidFill>
                <a:highlight>
                  <a:srgbClr val="FFFF00"/>
                </a:highlight>
                <a:latin typeface="Arial" panose="020B0604020202090204" pitchFamily="34" charset="0"/>
                <a:cs typeface="Arial" panose="020B0604020202090204" pitchFamily="34" charset="0"/>
              </a:rPr>
              <a:t>选择器</a:t>
            </a:r>
            <a:r>
              <a:rPr lang="en-US" altLang="zh-CN" b="1" smtClean="0">
                <a:solidFill>
                  <a:srgbClr val="DA0000"/>
                </a:solidFill>
                <a:highlight>
                  <a:srgbClr val="FFFF00"/>
                </a:highlight>
                <a:latin typeface="Arial" panose="020B0604020202090204" pitchFamily="34" charset="0"/>
                <a:cs typeface="Arial" panose="020B0604020202090204" pitchFamily="34" charset="0"/>
              </a:rPr>
              <a:t>)</a:t>
            </a:r>
            <a:r>
              <a:rPr lang="en-US" altLang="zh-CN" b="1" smtClean="0">
                <a:solidFill>
                  <a:srgbClr val="DA0000"/>
                </a:solidFill>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是 面</a:t>
            </a:r>
            <a:r>
              <a:rPr lang="zh-CN" altLang="en-US">
                <a:latin typeface="Arial" panose="020B0604020202090204" pitchFamily="34" charset="0"/>
                <a:cs typeface="Arial" panose="020B0604020202090204" pitchFamily="34" charset="0"/>
              </a:rPr>
              <a:t>向</a:t>
            </a:r>
            <a:r>
              <a:rPr lang="zh-CN" altLang="en-US" b="1">
                <a:solidFill>
                  <a:srgbClr val="DA0000"/>
                </a:solidFill>
                <a:latin typeface="Arial" panose="020B0604020202090204" pitchFamily="34" charset="0"/>
                <a:cs typeface="Arial" panose="020B0604020202090204" pitchFamily="34" charset="0"/>
              </a:rPr>
              <a:t>缓</a:t>
            </a:r>
            <a:r>
              <a:rPr lang="zh-CN" altLang="en-US" b="1" smtClean="0">
                <a:solidFill>
                  <a:srgbClr val="DA0000"/>
                </a:solidFill>
                <a:latin typeface="Arial" panose="020B0604020202090204" pitchFamily="34" charset="0"/>
                <a:cs typeface="Arial" panose="020B0604020202090204" pitchFamily="34" charset="0"/>
              </a:rPr>
              <a:t>冲区 ，或者面向</a:t>
            </a:r>
            <a:r>
              <a:rPr lang="en-US" altLang="zh-CN" b="1" smtClean="0">
                <a:solidFill>
                  <a:srgbClr val="DA0000"/>
                </a:solidFill>
                <a:latin typeface="Arial" panose="020B0604020202090204" pitchFamily="34" charset="0"/>
                <a:cs typeface="Arial" panose="020B0604020202090204" pitchFamily="34" charset="0"/>
              </a:rPr>
              <a:t> </a:t>
            </a:r>
            <a:r>
              <a:rPr lang="zh-CN" altLang="en-US" b="1" smtClean="0">
                <a:solidFill>
                  <a:srgbClr val="DA0000"/>
                </a:solidFill>
                <a:latin typeface="Arial" panose="020B0604020202090204" pitchFamily="34" charset="0"/>
                <a:cs typeface="Arial" panose="020B0604020202090204" pitchFamily="34" charset="0"/>
              </a:rPr>
              <a:t>块</a:t>
            </a:r>
            <a:r>
              <a:rPr lang="zh-CN" altLang="en-US" smtClean="0">
                <a:latin typeface="Arial" panose="020B0604020202090204" pitchFamily="34" charset="0"/>
                <a:cs typeface="Arial" panose="020B0604020202090204" pitchFamily="34" charset="0"/>
              </a:rPr>
              <a:t> 编程的。数据读取到一个它稍后处理的缓冲区，需要时可在缓冲区中前后移动，这就增加了处理过程中的灵活性，使</a:t>
            </a:r>
            <a:r>
              <a:rPr lang="zh-CN" altLang="en-US">
                <a:latin typeface="Arial" panose="020B0604020202090204" pitchFamily="34" charset="0"/>
                <a:cs typeface="Arial" panose="020B0604020202090204" pitchFamily="34" charset="0"/>
              </a:rPr>
              <a:t>用它可以提供</a:t>
            </a:r>
            <a:r>
              <a:rPr lang="zh-CN" altLang="en-US" b="1">
                <a:solidFill>
                  <a:srgbClr val="FF0000"/>
                </a:solidFill>
                <a:latin typeface="Arial" panose="020B0604020202090204" pitchFamily="34" charset="0"/>
                <a:cs typeface="Arial" panose="020B0604020202090204" pitchFamily="34" charset="0"/>
              </a:rPr>
              <a:t>非阻塞</a:t>
            </a:r>
            <a:r>
              <a:rPr lang="zh-CN" altLang="en-US">
                <a:latin typeface="Arial" panose="020B0604020202090204" pitchFamily="34" charset="0"/>
                <a:cs typeface="Arial" panose="020B0604020202090204" pitchFamily="34" charset="0"/>
              </a:rPr>
              <a:t>式的高伸缩性网</a:t>
            </a:r>
            <a:r>
              <a:rPr lang="zh-CN" altLang="en-US" smtClean="0">
                <a:latin typeface="Arial" panose="020B0604020202090204" pitchFamily="34" charset="0"/>
                <a:cs typeface="Arial" panose="020B0604020202090204" pitchFamily="34" charset="0"/>
              </a:rPr>
              <a:t>络</a:t>
            </a:r>
            <a:endParaRPr lang="en-US" altLang="zh-CN" smtClean="0">
              <a:latin typeface="Arial" panose="020B0604020202090204" pitchFamily="34" charset="0"/>
              <a:cs typeface="Arial" panose="020B060402020209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7196" y="22852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2525"/>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r>
              <a:rPr lang="en-US" altLang="zh-CN" sz="1600" b="1" smtClean="0">
                <a:solidFill>
                  <a:srgbClr val="FF0000"/>
                </a:solidFill>
                <a:highlight>
                  <a:srgbClr val="FFFF00"/>
                </a:highlight>
              </a:rPr>
              <a:t>Selector</a:t>
            </a:r>
            <a:r>
              <a:rPr lang="zh-CN" altLang="en-US" sz="1600" b="1" smtClean="0">
                <a:solidFill>
                  <a:srgbClr val="FF0000"/>
                </a:solidFill>
                <a:highlight>
                  <a:srgbClr val="FFFF00"/>
                </a:highlight>
              </a:rPr>
              <a:t>只会轮询，不会阻塞</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solidFill>
                  <a:srgbClr val="FF0000"/>
                </a:solidFill>
              </a:rPr>
              <a:t>NIO</a:t>
            </a:r>
            <a:r>
              <a:rPr lang="zh-CN" altLang="en-US">
                <a:solidFill>
                  <a:srgbClr val="FF0000"/>
                </a:solidFill>
              </a:rPr>
              <a:t>是可以做到用一个线程来处理多个操作的</a:t>
            </a:r>
            <a:r>
              <a:rPr lang="zh-CN" altLang="en-US"/>
              <a:t>。假设有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a:t>
            </a:r>
            <a:r>
              <a:rPr lang="zh-CN" altLang="en-US" b="1">
                <a:solidFill>
                  <a:srgbClr val="FF0000"/>
                </a:solidFill>
                <a:highlight>
                  <a:srgbClr val="FFFF00"/>
                </a:highlight>
              </a:rPr>
              <a:t>多路复用</a:t>
            </a:r>
            <a:r>
              <a:rPr lang="zh-CN" altLang="en-US"/>
              <a:t>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solidFill>
                  <a:srgbClr val="FF0000"/>
                </a:solidFill>
              </a:rPr>
              <a:t>B</a:t>
            </a:r>
            <a:r>
              <a:rPr lang="en-US" altLang="zh-CN" smtClean="0">
                <a:solidFill>
                  <a:srgbClr val="FF0000"/>
                </a:solidFill>
              </a:rPr>
              <a:t>IO </a:t>
            </a:r>
            <a:r>
              <a:rPr lang="zh-CN" altLang="en-US" smtClean="0">
                <a:solidFill>
                  <a:srgbClr val="FF0000"/>
                </a:solidFill>
              </a:rPr>
              <a:t>是阻</a:t>
            </a:r>
            <a:r>
              <a:rPr lang="zh-CN" altLang="en-US">
                <a:solidFill>
                  <a:srgbClr val="FF0000"/>
                </a:solidFill>
              </a:rPr>
              <a:t>塞的</a:t>
            </a:r>
            <a:r>
              <a:rPr lang="zh-CN" altLang="en-US"/>
              <a:t>，</a:t>
            </a:r>
            <a:r>
              <a:rPr lang="en-US" altLang="zh-CN">
                <a:solidFill>
                  <a:srgbClr val="FF0000"/>
                </a:solidFill>
              </a:rPr>
              <a:t>NIO </a:t>
            </a:r>
            <a:r>
              <a:rPr lang="zh-CN" altLang="en-US">
                <a:solidFill>
                  <a:srgbClr val="FF0000"/>
                </a:solidFill>
              </a:rPr>
              <a:t>则</a:t>
            </a:r>
            <a:r>
              <a:rPr lang="zh-CN" altLang="en-US" smtClean="0">
                <a:solidFill>
                  <a:srgbClr val="FF0000"/>
                </a:solidFill>
              </a:rPr>
              <a:t>是非</a:t>
            </a:r>
            <a:r>
              <a:rPr lang="zh-CN" altLang="en-US">
                <a:solidFill>
                  <a:srgbClr val="FF0000"/>
                </a:solidFill>
              </a:rPr>
              <a:t>阻塞</a:t>
            </a:r>
            <a:r>
              <a:rPr lang="zh-CN" altLang="en-US" smtClean="0">
                <a:solidFill>
                  <a:srgbClr val="FF0000"/>
                </a:solidFill>
              </a:rPr>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solidFill>
                  <a:srgbClr val="FF0000"/>
                </a:solidFill>
              </a:rPr>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98642" y="74745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146685" y="1200150"/>
            <a:ext cx="6606540" cy="4431030"/>
          </a:xfrm>
          <a:prstGeom prst="rect">
            <a:avLst/>
          </a:prstGeom>
          <a:noFill/>
        </p:spPr>
        <p:txBody>
          <a:bodyPr wrap="square" rtlCol="0">
            <a:spAutoFit/>
          </a:bodyPr>
          <a:lstStyle/>
          <a:p>
            <a:r>
              <a:rPr lang="zh-CN" altLang="en-US" smtClean="0">
                <a:latin typeface="Arial" panose="020B0604020202090204" pitchFamily="34" charset="0"/>
                <a:cs typeface="Arial" panose="020B0604020202090204" pitchFamily="34" charset="0"/>
              </a:rPr>
              <a:t>一张图描述</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rPr>
              <a:t>Channel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的关系</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sz="2000" b="1" smtClean="0">
                <a:solidFill>
                  <a:srgbClr val="0070C0"/>
                </a:solidFill>
                <a:latin typeface="Arial" panose="020B0604020202090204" pitchFamily="34" charset="0"/>
                <a:cs typeface="Arial" panose="020B0604020202090204" pitchFamily="34" charset="0"/>
              </a:rPr>
              <a:t>Selector </a:t>
            </a:r>
            <a:r>
              <a:rPr lang="zh-CN" altLang="en-US" sz="2000" b="1">
                <a:solidFill>
                  <a:srgbClr val="0070C0"/>
                </a:solidFill>
                <a:latin typeface="Arial" panose="020B0604020202090204" pitchFamily="34" charset="0"/>
                <a:cs typeface="Arial" panose="020B0604020202090204" pitchFamily="34" charset="0"/>
              </a:rPr>
              <a:t>、 </a:t>
            </a:r>
            <a:r>
              <a:rPr lang="en-US" altLang="zh-CN" sz="2000" b="1">
                <a:solidFill>
                  <a:srgbClr val="0070C0"/>
                </a:solidFill>
                <a:latin typeface="Arial" panose="020B0604020202090204" pitchFamily="34" charset="0"/>
                <a:cs typeface="Arial" panose="020B0604020202090204" pitchFamily="34" charset="0"/>
              </a:rPr>
              <a:t>Channel </a:t>
            </a:r>
            <a:r>
              <a:rPr lang="zh-CN" altLang="en-US" sz="2000" b="1">
                <a:solidFill>
                  <a:srgbClr val="0070C0"/>
                </a:solidFill>
                <a:latin typeface="Arial" panose="020B0604020202090204" pitchFamily="34" charset="0"/>
                <a:cs typeface="Arial" panose="020B0604020202090204" pitchFamily="34" charset="0"/>
              </a:rPr>
              <a:t>和 </a:t>
            </a:r>
            <a:r>
              <a:rPr lang="en-US" altLang="zh-CN" sz="2000" b="1">
                <a:solidFill>
                  <a:srgbClr val="0070C0"/>
                </a:solidFill>
                <a:latin typeface="Arial" panose="020B0604020202090204" pitchFamily="34" charset="0"/>
                <a:cs typeface="Arial" panose="020B0604020202090204" pitchFamily="34" charset="0"/>
              </a:rPr>
              <a:t>Buffer </a:t>
            </a:r>
            <a:r>
              <a:rPr lang="zh-CN" altLang="en-US" sz="2000" b="1" smtClean="0">
                <a:solidFill>
                  <a:srgbClr val="0070C0"/>
                </a:solidFill>
                <a:latin typeface="Arial" panose="020B0604020202090204" pitchFamily="34" charset="0"/>
                <a:cs typeface="Arial" panose="020B0604020202090204" pitchFamily="34" charset="0"/>
              </a:rPr>
              <a:t>的</a:t>
            </a:r>
            <a:r>
              <a:rPr lang="zh-CN" altLang="en-US" sz="2000" b="1">
                <a:solidFill>
                  <a:srgbClr val="0070C0"/>
                </a:solidFill>
                <a:latin typeface="Arial" panose="020B0604020202090204" pitchFamily="34" charset="0"/>
                <a:cs typeface="Arial" panose="020B0604020202090204" pitchFamily="34" charset="0"/>
              </a:rPr>
              <a:t>关</a:t>
            </a:r>
            <a:r>
              <a:rPr lang="zh-CN" altLang="en-US" sz="2000" b="1" smtClean="0">
                <a:solidFill>
                  <a:srgbClr val="0070C0"/>
                </a:solidFill>
                <a:latin typeface="Arial" panose="020B0604020202090204" pitchFamily="34" charset="0"/>
                <a:cs typeface="Arial" panose="020B0604020202090204" pitchFamily="34" charset="0"/>
              </a:rPr>
              <a:t>系图</a:t>
            </a:r>
            <a:r>
              <a:rPr lang="en-US" altLang="zh-CN" sz="2000" b="1" smtClean="0">
                <a:solidFill>
                  <a:srgbClr val="0070C0"/>
                </a:solidFill>
                <a:latin typeface="Arial" panose="020B0604020202090204" pitchFamily="34" charset="0"/>
                <a:cs typeface="Arial" panose="020B0604020202090204" pitchFamily="34" charset="0"/>
              </a:rPr>
              <a:t>(</a:t>
            </a:r>
            <a:r>
              <a:rPr lang="zh-CN" altLang="en-US" sz="2000" b="1" smtClean="0">
                <a:solidFill>
                  <a:srgbClr val="0070C0"/>
                </a:solidFill>
                <a:latin typeface="Arial" panose="020B0604020202090204" pitchFamily="34" charset="0"/>
                <a:cs typeface="Arial" panose="020B0604020202090204" pitchFamily="34" charset="0"/>
              </a:rPr>
              <a:t>简单版</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a:latin typeface="Arial" panose="020B0604020202090204" pitchFamily="34" charset="0"/>
              <a:cs typeface="Arial" panose="020B0604020202090204" pitchFamily="34" charset="0"/>
            </a:endParaRPr>
          </a:p>
          <a:p>
            <a:r>
              <a:rPr lang="zh-CN" altLang="en-US" sz="2000" b="1" smtClean="0">
                <a:solidFill>
                  <a:srgbClr val="0070C0"/>
                </a:solidFill>
                <a:latin typeface="Arial" panose="020B0604020202090204" pitchFamily="34" charset="0"/>
                <a:cs typeface="Arial" panose="020B0604020202090204" pitchFamily="34" charset="0"/>
              </a:rPr>
              <a:t>关</a:t>
            </a:r>
            <a:r>
              <a:rPr lang="zh-CN" altLang="en-US" sz="2000" b="1">
                <a:solidFill>
                  <a:srgbClr val="0070C0"/>
                </a:solidFill>
                <a:latin typeface="Arial" panose="020B0604020202090204" pitchFamily="34" charset="0"/>
                <a:cs typeface="Arial" panose="020B0604020202090204" pitchFamily="34" charset="0"/>
              </a:rPr>
              <a:t>系</a:t>
            </a:r>
            <a:r>
              <a:rPr lang="zh-CN" altLang="en-US" sz="2000" b="1" smtClean="0">
                <a:solidFill>
                  <a:srgbClr val="0070C0"/>
                </a:solidFill>
                <a:latin typeface="Arial" panose="020B0604020202090204" pitchFamily="34" charset="0"/>
                <a:cs typeface="Arial" panose="020B0604020202090204" pitchFamily="34" charset="0"/>
              </a:rPr>
              <a:t>图的说明</a:t>
            </a:r>
            <a:r>
              <a:rPr lang="en-US" altLang="zh-CN" sz="2000" b="1" smtClean="0">
                <a:solidFill>
                  <a:srgbClr val="0070C0"/>
                </a:solidFill>
                <a:latin typeface="Arial" panose="020B0604020202090204" pitchFamily="34" charset="0"/>
                <a:cs typeface="Arial" panose="020B0604020202090204" pitchFamily="34" charset="0"/>
              </a:rPr>
              <a:t>:</a:t>
            </a:r>
            <a:endParaRPr lang="en-US" altLang="zh-CN" sz="2000" b="1" smtClean="0">
              <a:solidFill>
                <a:srgbClr val="0070C0"/>
              </a:solidFill>
              <a:latin typeface="Arial" panose="020B0604020202090204" pitchFamily="34" charset="0"/>
              <a:cs typeface="Arial" panose="020B0604020202090204" pitchFamily="34" charset="0"/>
            </a:endParaRPr>
          </a:p>
          <a:p>
            <a:endParaRPr lang="en-US" altLang="zh-CN" sz="2000" b="1" smtClean="0">
              <a:solidFill>
                <a:srgbClr val="0070C0"/>
              </a:solidFill>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每个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都会对应一个</a:t>
            </a:r>
            <a:r>
              <a:rPr lang="en-US" altLang="zh-CN" sz="1400" smtClean="0">
                <a:latin typeface="Arial" panose="020B0604020202090204" pitchFamily="34" charset="0"/>
                <a:cs typeface="Arial" panose="020B0604020202090204" pitchFamily="34" charset="0"/>
              </a:rPr>
              <a:t>Buffer</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对应一个线程， </a:t>
            </a:r>
            <a:r>
              <a:rPr lang="zh-CN" altLang="en-US" sz="1400">
                <a:latin typeface="Arial" panose="020B0604020202090204" pitchFamily="34" charset="0"/>
                <a:cs typeface="Arial" panose="020B0604020202090204" pitchFamily="34" charset="0"/>
              </a:rPr>
              <a:t>一</a:t>
            </a:r>
            <a:r>
              <a:rPr lang="zh-CN" altLang="en-US" sz="1400" smtClean="0">
                <a:latin typeface="Arial" panose="020B0604020202090204" pitchFamily="34" charset="0"/>
                <a:cs typeface="Arial" panose="020B0604020202090204" pitchFamily="34" charset="0"/>
              </a:rPr>
              <a:t>个线程对应多个</a:t>
            </a:r>
            <a:r>
              <a:rPr lang="en-US" altLang="zh-CN" sz="1400" smtClean="0">
                <a:latin typeface="Arial" panose="020B0604020202090204" pitchFamily="34" charset="0"/>
                <a:cs typeface="Arial" panose="020B0604020202090204" pitchFamily="34" charset="0"/>
              </a:rPr>
              <a:t>channel(</a:t>
            </a:r>
            <a:r>
              <a:rPr lang="zh-CN" altLang="en-US" sz="1400" smtClean="0">
                <a:latin typeface="Arial" panose="020B0604020202090204" pitchFamily="34" charset="0"/>
                <a:cs typeface="Arial" panose="020B0604020202090204" pitchFamily="34" charset="0"/>
              </a:rPr>
              <a:t>连接</a:t>
            </a:r>
            <a:r>
              <a:rPr lang="en-US" altLang="zh-CN" sz="1400" smtClean="0">
                <a:latin typeface="Arial" panose="020B0604020202090204" pitchFamily="34" charset="0"/>
                <a:cs typeface="Arial" panose="020B0604020202090204" pitchFamily="34" charset="0"/>
              </a:rPr>
              <a:t>)</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smtClean="0">
                <a:latin typeface="Arial" panose="020B0604020202090204" pitchFamily="34" charset="0"/>
                <a:cs typeface="Arial" panose="020B0604020202090204" pitchFamily="34" charset="0"/>
              </a:rPr>
              <a:t>该图反应了有</a:t>
            </a:r>
            <a:r>
              <a:rPr lang="zh-CN" altLang="en-US" sz="1400">
                <a:latin typeface="Arial" panose="020B0604020202090204" pitchFamily="34" charset="0"/>
                <a:cs typeface="Arial" panose="020B0604020202090204" pitchFamily="34" charset="0"/>
              </a:rPr>
              <a:t>三</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注册到 该</a:t>
            </a:r>
            <a:r>
              <a:rPr lang="en-US" altLang="zh-CN" sz="1400" smtClean="0">
                <a:latin typeface="Arial" panose="020B0604020202090204" pitchFamily="34" charset="0"/>
                <a:cs typeface="Arial" panose="020B0604020202090204" pitchFamily="34" charset="0"/>
              </a:rPr>
              <a:t>selector //</a:t>
            </a:r>
            <a:r>
              <a:rPr lang="zh-CN" altLang="en-US" sz="1400" smtClean="0">
                <a:latin typeface="Arial" panose="020B0604020202090204" pitchFamily="34" charset="0"/>
                <a:cs typeface="Arial" panose="020B0604020202090204" pitchFamily="34" charset="0"/>
              </a:rPr>
              <a:t>程序</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程</a:t>
            </a:r>
            <a:r>
              <a:rPr lang="zh-CN" altLang="en-US" sz="1400" smtClean="0">
                <a:latin typeface="Arial" panose="020B0604020202090204" pitchFamily="34" charset="0"/>
                <a:cs typeface="Arial" panose="020B0604020202090204" pitchFamily="34" charset="0"/>
              </a:rPr>
              <a:t>序切换到</a:t>
            </a:r>
            <a:r>
              <a:rPr lang="zh-CN" altLang="en-US" sz="1400">
                <a:latin typeface="Arial" panose="020B0604020202090204" pitchFamily="34" charset="0"/>
                <a:cs typeface="Arial" panose="020B0604020202090204" pitchFamily="34" charset="0"/>
              </a:rPr>
              <a:t>哪</a:t>
            </a:r>
            <a:r>
              <a:rPr lang="zh-CN" altLang="en-US" sz="1400" smtClean="0">
                <a:latin typeface="Arial" panose="020B0604020202090204" pitchFamily="34" charset="0"/>
                <a:cs typeface="Arial" panose="020B0604020202090204" pitchFamily="34" charset="0"/>
              </a:rPr>
              <a:t>个</a:t>
            </a: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是由事件决定的</a:t>
            </a:r>
            <a:r>
              <a:rPr lang="en-US" altLang="zh-CN" sz="1400" smtClean="0">
                <a:latin typeface="Arial" panose="020B0604020202090204" pitchFamily="34" charset="0"/>
                <a:cs typeface="Arial" panose="020B0604020202090204" pitchFamily="34" charset="0"/>
              </a:rPr>
              <a:t>, Event </a:t>
            </a:r>
            <a:r>
              <a:rPr lang="zh-CN" altLang="en-US" sz="1400" smtClean="0">
                <a:latin typeface="Arial" panose="020B0604020202090204" pitchFamily="34" charset="0"/>
                <a:cs typeface="Arial" panose="020B0604020202090204" pitchFamily="34" charset="0"/>
              </a:rPr>
              <a:t>就是一个重要的概念</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solidFill>
                  <a:srgbClr val="FF0000"/>
                </a:solidFill>
                <a:latin typeface="Arial" panose="020B0604020202090204" pitchFamily="34" charset="0"/>
                <a:cs typeface="Arial" panose="020B0604020202090204" pitchFamily="34" charset="0"/>
              </a:rPr>
              <a:t>Selector </a:t>
            </a:r>
            <a:r>
              <a:rPr lang="zh-CN" altLang="en-US" sz="1400" smtClean="0">
                <a:solidFill>
                  <a:srgbClr val="FF0000"/>
                </a:solidFill>
                <a:latin typeface="Arial" panose="020B0604020202090204" pitchFamily="34" charset="0"/>
                <a:cs typeface="Arial" panose="020B0604020202090204" pitchFamily="34" charset="0"/>
              </a:rPr>
              <a:t>会根据不同的事件，在各个通道上切换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就是一个内存块 ，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层是有一个数组</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zh-CN" altLang="en-US" sz="1400">
                <a:latin typeface="Arial" panose="020B0604020202090204" pitchFamily="34" charset="0"/>
                <a:cs typeface="Arial" panose="020B0604020202090204" pitchFamily="34" charset="0"/>
              </a:rPr>
              <a:t>数</a:t>
            </a:r>
            <a:r>
              <a:rPr lang="zh-CN" altLang="en-US" sz="1400" smtClean="0">
                <a:latin typeface="Arial" panose="020B0604020202090204" pitchFamily="34" charset="0"/>
                <a:cs typeface="Arial" panose="020B0604020202090204" pitchFamily="34" charset="0"/>
              </a:rPr>
              <a:t>据的读取和写入是通过</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这个和</a:t>
            </a:r>
            <a:r>
              <a:rPr lang="en-US" altLang="zh-CN" sz="1400" smtClean="0">
                <a:latin typeface="Arial" panose="020B0604020202090204" pitchFamily="34" charset="0"/>
                <a:cs typeface="Arial" panose="020B0604020202090204" pitchFamily="34" charset="0"/>
              </a:rPr>
              <a:t>BIO , BIO </a:t>
            </a:r>
            <a:r>
              <a:rPr lang="zh-CN" altLang="en-US" sz="1400" smtClean="0">
                <a:latin typeface="Arial" panose="020B0604020202090204" pitchFamily="34" charset="0"/>
                <a:cs typeface="Arial" panose="020B0604020202090204" pitchFamily="34" charset="0"/>
              </a:rPr>
              <a:t>中要么是输入流，或者是</a:t>
            </a:r>
            <a:br>
              <a:rPr lang="en-US" altLang="zh-CN" sz="1400">
                <a:latin typeface="Arial" panose="020B0604020202090204" pitchFamily="34" charset="0"/>
                <a:cs typeface="Arial" panose="020B0604020202090204" pitchFamily="34" charset="0"/>
              </a:rPr>
            </a:br>
            <a:r>
              <a:rPr lang="zh-CN" altLang="en-US" sz="1400">
                <a:latin typeface="Arial" panose="020B0604020202090204" pitchFamily="34" charset="0"/>
                <a:cs typeface="Arial" panose="020B0604020202090204" pitchFamily="34" charset="0"/>
              </a:rPr>
              <a:t>输</a:t>
            </a:r>
            <a:r>
              <a:rPr lang="zh-CN" altLang="en-US" sz="1400" smtClean="0">
                <a:latin typeface="Arial" panose="020B0604020202090204" pitchFamily="34" charset="0"/>
                <a:cs typeface="Arial" panose="020B0604020202090204" pitchFamily="34" charset="0"/>
              </a:rPr>
              <a:t>出流</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不能双向，但是</a:t>
            </a:r>
            <a:r>
              <a:rPr lang="en-US" altLang="zh-CN" sz="1400" smtClean="0">
                <a:latin typeface="Arial" panose="020B0604020202090204" pitchFamily="34" charset="0"/>
                <a:cs typeface="Arial" panose="020B0604020202090204" pitchFamily="34" charset="0"/>
              </a:rPr>
              <a:t>NIO</a:t>
            </a:r>
            <a:r>
              <a:rPr lang="zh-CN" altLang="en-US" sz="1400" smtClean="0">
                <a:latin typeface="Arial" panose="020B0604020202090204" pitchFamily="34" charset="0"/>
                <a:cs typeface="Arial" panose="020B0604020202090204" pitchFamily="34" charset="0"/>
              </a:rPr>
              <a:t>的</a:t>
            </a:r>
            <a:r>
              <a:rPr lang="en-US" altLang="zh-CN" sz="1400"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是可以读也可以写</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需要 </a:t>
            </a:r>
            <a:r>
              <a:rPr lang="en-US" altLang="zh-CN" sz="1400" smtClean="0">
                <a:latin typeface="Arial" panose="020B0604020202090204" pitchFamily="34" charset="0"/>
                <a:cs typeface="Arial" panose="020B0604020202090204" pitchFamily="34" charset="0"/>
              </a:rPr>
              <a:t>flip </a:t>
            </a:r>
            <a:r>
              <a:rPr lang="zh-CN" altLang="en-US" sz="1400" smtClean="0">
                <a:latin typeface="Arial" panose="020B0604020202090204" pitchFamily="34" charset="0"/>
                <a:cs typeface="Arial" panose="020B0604020202090204" pitchFamily="34" charset="0"/>
              </a:rPr>
              <a:t>方法</a:t>
            </a:r>
            <a:r>
              <a:rPr lang="zh-CN" altLang="en-US" sz="1400">
                <a:latin typeface="Arial" panose="020B0604020202090204" pitchFamily="34" charset="0"/>
                <a:cs typeface="Arial" panose="020B0604020202090204" pitchFamily="34" charset="0"/>
              </a:rPr>
              <a:t>切</a:t>
            </a:r>
            <a:r>
              <a:rPr lang="zh-CN" altLang="en-US" sz="1400" smtClean="0">
                <a:latin typeface="Arial" panose="020B0604020202090204" pitchFamily="34" charset="0"/>
                <a:cs typeface="Arial" panose="020B0604020202090204" pitchFamily="34" charset="0"/>
              </a:rPr>
              <a:t>换</a:t>
            </a:r>
            <a:endParaRPr lang="en-US" altLang="zh-CN" sz="1400" smtClean="0">
              <a:latin typeface="Arial" panose="020B0604020202090204" pitchFamily="34" charset="0"/>
              <a:cs typeface="Arial" panose="020B0604020202090204" pitchFamily="34" charset="0"/>
            </a:endParaRPr>
          </a:p>
          <a:p>
            <a:pPr marL="457200" indent="-457200">
              <a:buAutoNum type="arabicParenR"/>
            </a:pPr>
            <a:r>
              <a:rPr lang="en-US" altLang="zh-CN" sz="1400" smtClean="0">
                <a:latin typeface="Arial" panose="020B0604020202090204" pitchFamily="34" charset="0"/>
                <a:cs typeface="Arial" panose="020B0604020202090204" pitchFamily="34" charset="0"/>
              </a:rPr>
              <a:t>channel </a:t>
            </a:r>
            <a:r>
              <a:rPr lang="zh-CN" altLang="en-US" sz="1400" smtClean="0">
                <a:latin typeface="Arial" panose="020B0604020202090204" pitchFamily="34" charset="0"/>
                <a:cs typeface="Arial" panose="020B0604020202090204" pitchFamily="34" charset="0"/>
              </a:rPr>
              <a:t>是双向的</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可以返回底层操作系统的情况</a:t>
            </a:r>
            <a:r>
              <a:rPr lang="en-US" altLang="zh-CN" sz="1400"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比如</a:t>
            </a:r>
            <a:r>
              <a:rPr lang="en-US" altLang="zh-CN" sz="1400" smtClean="0">
                <a:latin typeface="Arial" panose="020B0604020202090204" pitchFamily="34" charset="0"/>
                <a:cs typeface="Arial" panose="020B0604020202090204" pitchFamily="34" charset="0"/>
              </a:rPr>
              <a:t>Linux </a:t>
            </a:r>
            <a:r>
              <a:rPr lang="zh-CN" altLang="en-US" sz="1400" smtClean="0">
                <a:latin typeface="Arial" panose="020B0604020202090204" pitchFamily="34" charset="0"/>
                <a:cs typeface="Arial" panose="020B0604020202090204" pitchFamily="34" charset="0"/>
              </a:rPr>
              <a:t>， </a:t>
            </a:r>
            <a:r>
              <a:rPr lang="zh-CN" altLang="en-US" sz="1400">
                <a:latin typeface="Arial" panose="020B0604020202090204" pitchFamily="34" charset="0"/>
                <a:cs typeface="Arial" panose="020B0604020202090204" pitchFamily="34" charset="0"/>
              </a:rPr>
              <a:t>底</a:t>
            </a:r>
            <a:r>
              <a:rPr lang="zh-CN" altLang="en-US" sz="1400" smtClean="0">
                <a:latin typeface="Arial" panose="020B0604020202090204" pitchFamily="34" charset="0"/>
                <a:cs typeface="Arial" panose="020B0604020202090204" pitchFamily="34" charset="0"/>
              </a:rPr>
              <a:t>层的</a:t>
            </a:r>
            <a:r>
              <a:rPr lang="zh-CN" altLang="en-US" sz="1400">
                <a:latin typeface="Arial" panose="020B0604020202090204" pitchFamily="34" charset="0"/>
                <a:cs typeface="Arial" panose="020B0604020202090204" pitchFamily="34" charset="0"/>
              </a:rPr>
              <a:t>操作系</a:t>
            </a:r>
            <a:r>
              <a:rPr lang="zh-CN" altLang="en-US" sz="1400" smtClean="0">
                <a:latin typeface="Arial" panose="020B0604020202090204" pitchFamily="34" charset="0"/>
                <a:cs typeface="Arial" panose="020B0604020202090204" pitchFamily="34" charset="0"/>
              </a:rPr>
              <a:t>统通道就是双向的</a:t>
            </a:r>
            <a:r>
              <a:rPr lang="en-US" altLang="zh-CN" sz="1400" smtClean="0">
                <a:latin typeface="Arial" panose="020B0604020202090204" pitchFamily="34" charset="0"/>
                <a:cs typeface="Arial" panose="020B0604020202090204" pitchFamily="34" charset="0"/>
              </a:rPr>
              <a:t>.</a:t>
            </a:r>
            <a:br>
              <a:rPr lang="en-US" altLang="zh-CN" sz="1400" smtClean="0">
                <a:latin typeface="Arial" panose="020B0604020202090204" pitchFamily="34" charset="0"/>
                <a:cs typeface="Arial" panose="020B0604020202090204" pitchFamily="34" charset="0"/>
              </a:rPr>
            </a:br>
            <a:endParaRPr lang="en-US" altLang="zh-CN" sz="1400" smtClean="0">
              <a:latin typeface="Arial" panose="020B0604020202090204" pitchFamily="34" charset="0"/>
              <a:cs typeface="Arial" panose="020B0604020202090204" pitchFamily="34" charset="0"/>
            </a:endParaRPr>
          </a:p>
          <a:p>
            <a:endParaRPr lang="en-US" altLang="zh-CN" sz="1400"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8653135"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53135"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14564"/>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14564"/>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61180" y="4753138"/>
            <a:ext cx="508000" cy="718559"/>
          </a:xfrm>
          <a:prstGeom prst="rect">
            <a:avLst/>
          </a:prstGeom>
        </p:spPr>
      </p:pic>
      <p:pic>
        <p:nvPicPr>
          <p:cNvPr id="4" name="图片 3"/>
          <p:cNvPicPr>
            <a:picLocks noChangeAspect="1"/>
          </p:cNvPicPr>
          <p:nvPr/>
        </p:nvPicPr>
        <p:blipFill>
          <a:blip r:embed="rId6"/>
          <a:stretch>
            <a:fillRect/>
          </a:stretch>
        </p:blipFill>
        <p:spPr>
          <a:xfrm>
            <a:off x="6753225" y="699135"/>
            <a:ext cx="3058795" cy="37852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224618"/>
            <a:ext cx="8593694" cy="1783715"/>
          </a:xfrm>
          <a:prstGeom prst="rect">
            <a:avLst/>
          </a:prstGeom>
          <a:noFill/>
        </p:spPr>
        <p:txBody>
          <a:bodyPr wrap="square" rtlCol="0">
            <a:spAutoFit/>
          </a:bodyPr>
          <a:lstStyle/>
          <a:p>
            <a:r>
              <a:rPr lang="zh-CN" altLang="en-US" sz="2000" b="1" smtClean="0">
                <a:solidFill>
                  <a:srgbClr val="0070C0"/>
                </a:solidFill>
              </a:rPr>
              <a:t>基本介绍</a:t>
            </a:r>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a:t>
            </a:r>
            <a:r>
              <a:rPr lang="zh-CN" altLang="en-US" smtClean="0">
                <a:highlight>
                  <a:srgbClr val="FFFF00"/>
                </a:highlight>
              </a:rPr>
              <a:t>但</a:t>
            </a:r>
            <a:r>
              <a:rPr lang="zh-CN" altLang="en-US">
                <a:highlight>
                  <a:srgbClr val="FFFF00"/>
                </a:highlight>
              </a:rPr>
              <a:t>是读取或写入的数据都必须经由 </a:t>
            </a:r>
            <a:r>
              <a:rPr lang="en-US" altLang="zh-CN">
                <a:highlight>
                  <a:srgbClr val="FFFF00"/>
                </a:highlight>
              </a:rPr>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867535" y="2932430"/>
            <a:ext cx="941070" cy="8636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3961130" y="3021965"/>
            <a:ext cx="1645285" cy="71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6819265" y="3010535"/>
            <a:ext cx="1090930" cy="716915"/>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2844800" y="3175000"/>
            <a:ext cx="1078230"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a:off x="5676900" y="3171190"/>
            <a:ext cx="1077595" cy="40513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pic>
        <p:nvPicPr>
          <p:cNvPr id="3" name="图片 2"/>
          <p:cNvPicPr>
            <a:picLocks noChangeAspect="1"/>
          </p:cNvPicPr>
          <p:nvPr/>
        </p:nvPicPr>
        <p:blipFill>
          <a:blip r:embed="rId1"/>
          <a:stretch>
            <a:fillRect/>
          </a:stretch>
        </p:blipFill>
        <p:spPr>
          <a:xfrm>
            <a:off x="728345" y="4055110"/>
            <a:ext cx="5311775" cy="1304925"/>
          </a:xfrm>
          <a:prstGeom prst="rect">
            <a:avLst/>
          </a:prstGeom>
        </p:spPr>
      </p:pic>
      <p:sp>
        <p:nvSpPr>
          <p:cNvPr id="10" name="文本框 9"/>
          <p:cNvSpPr txBox="1"/>
          <p:nvPr/>
        </p:nvSpPr>
        <p:spPr>
          <a:xfrm>
            <a:off x="6199505" y="4046220"/>
            <a:ext cx="3476625" cy="1322070"/>
          </a:xfrm>
          <a:prstGeom prst="rect">
            <a:avLst/>
          </a:prstGeom>
          <a:noFill/>
        </p:spPr>
        <p:txBody>
          <a:bodyPr wrap="square" rtlCol="0">
            <a:spAutoFit/>
          </a:bodyPr>
          <a:p>
            <a:r>
              <a:rPr lang="zh-CN" altLang="en-US" sz="1600">
                <a:solidFill>
                  <a:srgbClr val="FF0000"/>
                </a:solidFill>
                <a:latin typeface="黑体" charset="0"/>
                <a:ea typeface="黑体" charset="0"/>
                <a:cs typeface="黑体" charset="0"/>
              </a:rPr>
              <a:t>客户端发送数据时，必须将数据存入到</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中，然后通过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进行运输。而服务端想接收到数据，必须通过</a:t>
            </a:r>
            <a:r>
              <a:rPr lang="en-US" altLang="zh-CN" sz="1600">
                <a:solidFill>
                  <a:srgbClr val="FF0000"/>
                </a:solidFill>
                <a:latin typeface="黑体" charset="0"/>
                <a:ea typeface="黑体" charset="0"/>
                <a:cs typeface="黑体" charset="0"/>
              </a:rPr>
              <a:t>Channel</a:t>
            </a:r>
            <a:r>
              <a:rPr lang="zh-CN" altLang="en-US" sz="1600">
                <a:solidFill>
                  <a:srgbClr val="FF0000"/>
                </a:solidFill>
                <a:latin typeface="黑体" charset="0"/>
                <a:ea typeface="黑体" charset="0"/>
                <a:cs typeface="黑体" charset="0"/>
              </a:rPr>
              <a:t>将数据读入</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，再从</a:t>
            </a:r>
            <a:r>
              <a:rPr lang="en-US" altLang="zh-CN" sz="1600">
                <a:solidFill>
                  <a:srgbClr val="FF0000"/>
                </a:solidFill>
                <a:latin typeface="黑体" charset="0"/>
                <a:ea typeface="黑体" charset="0"/>
                <a:cs typeface="黑体" charset="0"/>
              </a:rPr>
              <a:t>Buffer</a:t>
            </a:r>
            <a:r>
              <a:rPr lang="zh-CN" altLang="en-US" sz="1600">
                <a:solidFill>
                  <a:srgbClr val="FF0000"/>
                </a:solidFill>
                <a:latin typeface="黑体" charset="0"/>
                <a:ea typeface="黑体" charset="0"/>
                <a:cs typeface="黑体" charset="0"/>
              </a:rPr>
              <a:t>中取出数据来处理</a:t>
            </a:r>
            <a:endParaRPr lang="zh-CN" altLang="en-US" sz="1600">
              <a:solidFill>
                <a:srgbClr val="FF0000"/>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09770" y="2232025"/>
            <a:ext cx="5021580" cy="2922905"/>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solidFill>
                  <a:srgbClr val="FF0000"/>
                </a:solidFill>
              </a:rPr>
              <a:t>ByteBuffer</a:t>
            </a:r>
            <a:r>
              <a:rPr lang="zh-CN" altLang="en-US" sz="1600"/>
              <a:t>，存储字节数据到缓冲</a:t>
            </a:r>
            <a:r>
              <a:rPr lang="zh-CN" altLang="en-US" sz="1600" smtClean="0"/>
              <a:t>区（用的最多）</a:t>
            </a:r>
            <a:endParaRPr lang="en-US" altLang="zh-CN" sz="1600" smtClean="0"/>
          </a:p>
          <a:p>
            <a:pPr marL="342900" indent="-342900">
              <a:buAutoNum type="arabicParenR"/>
            </a:pPr>
            <a:r>
              <a:rPr lang="en-US" altLang="zh-CN" sz="1600" smtClean="0">
                <a:solidFill>
                  <a:srgbClr val="FF0000"/>
                </a:solidFill>
              </a:rPr>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solidFill>
                  <a:srgbClr val="FF0000"/>
                </a:solidFill>
              </a:rPr>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60786"/>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53671" y="1196678"/>
            <a:ext cx="8593694" cy="95313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a:t>
            </a:r>
            <a:r>
              <a:rPr lang="zh-CN" altLang="en-US">
                <a:solidFill>
                  <a:srgbClr val="FF0000"/>
                </a:solidFill>
              </a:rPr>
              <a:t>四个属性</a:t>
            </a:r>
            <a:r>
              <a:rPr lang="zh-CN" altLang="en-US"/>
              <a:t>来提供关于其所包含的数据元素的信息</a:t>
            </a:r>
            <a:r>
              <a:rPr lang="en-US" altLang="zh-CN" smtClean="0"/>
              <a:t>:</a:t>
            </a:r>
            <a:endParaRPr lang="en-US" altLang="zh-CN" smtClean="0"/>
          </a:p>
        </p:txBody>
      </p:sp>
      <p:sp>
        <p:nvSpPr>
          <p:cNvPr id="4" name="TextBox 3"/>
          <p:cNvSpPr txBox="1"/>
          <p:nvPr/>
        </p:nvSpPr>
        <p:spPr>
          <a:xfrm>
            <a:off x="168041" y="2348567"/>
            <a:ext cx="3843616" cy="1169551"/>
          </a:xfrm>
          <a:prstGeom prst="rect">
            <a:avLst/>
          </a:prstGeom>
          <a:noFill/>
        </p:spPr>
        <p:txBody>
          <a:bodyPr wrap="none" rtlCol="0">
            <a:spAutoFit/>
          </a:bodyPr>
          <a:lstStyle/>
          <a:p>
            <a:r>
              <a:rPr lang="en-US" altLang="zh-CN" sz="1400" smtClean="0"/>
              <a:t>// </a:t>
            </a:r>
            <a:r>
              <a:rPr lang="en-US" altLang="zh-CN" sz="1400"/>
              <a:t>Invariants: </a:t>
            </a:r>
            <a:r>
              <a:rPr lang="en-US" altLang="zh-CN" sz="1400">
                <a:solidFill>
                  <a:srgbClr val="FF0000"/>
                </a:solidFill>
                <a:highlight>
                  <a:srgbClr val="FFFF00"/>
                </a:highlight>
              </a:rPr>
              <a:t>mark &lt;= position &lt;= limit &lt;= capacity</a:t>
            </a:r>
            <a:endParaRPr lang="en-US" altLang="zh-CN" sz="1400">
              <a:solidFill>
                <a:srgbClr val="FF0000"/>
              </a:solidFill>
              <a:highlight>
                <a:srgbClr val="FFFF00"/>
              </a:highlight>
            </a:endParaRPr>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custDataLst>
              <p:tags r:id="rId1"/>
            </p:custDataLst>
          </p:nvPr>
        </p:nvGraphicFramePr>
        <p:xfrm>
          <a:off x="4472940" y="2306955"/>
          <a:ext cx="4363085" cy="2604770"/>
        </p:xfrm>
        <a:graphic>
          <a:graphicData uri="http://schemas.openxmlformats.org/drawingml/2006/table">
            <a:tbl>
              <a:tblPr/>
              <a:tblGrid>
                <a:gridCol w="960120"/>
                <a:gridCol w="3402965"/>
              </a:tblGrid>
              <a:tr h="322580">
                <a:tc>
                  <a:txBody>
                    <a:bodyPr/>
                    <a:lstStyle/>
                    <a:p>
                      <a:pPr algn="ctr"/>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ctr"/>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505460">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3560">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4419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341630" y="1368425"/>
            <a:ext cx="2374265" cy="122999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2789488" y="701198"/>
            <a:ext cx="7620000" cy="4831080"/>
          </a:xfrm>
          <a:prstGeom prst="rect">
            <a:avLst/>
          </a:prstGeom>
          <a:solidFill>
            <a:schemeClr val="bg1">
              <a:lumMod val="95000"/>
            </a:schemeClr>
          </a:solidFill>
        </p:spPr>
        <p:txBody>
          <a:bodyPr wrap="none" rtlCol="0">
            <a:spAutoFit/>
          </a:bodyPr>
          <a:lstStyle/>
          <a:p>
            <a:pPr algn="l"/>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pPr algn="l"/>
            <a:r>
              <a:rPr lang="en-US" altLang="zh-CN" sz="1400"/>
              <a:t>    //JDK1.4</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final int capacity( ) //</a:t>
            </a:r>
            <a:r>
              <a:rPr lang="zh-CN" altLang="en-US" sz="1400">
                <a:solidFill>
                  <a:srgbClr val="DA0000"/>
                </a:solidFill>
              </a:rPr>
              <a:t>返回此缓冲区的容量</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position( ) //</a:t>
            </a:r>
            <a:r>
              <a:rPr lang="zh-CN" altLang="en-US" sz="1400">
                <a:solidFill>
                  <a:srgbClr val="DA0000"/>
                </a:solidFill>
              </a:rPr>
              <a:t>返回此缓冲区的位置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position (int newPositio) //</a:t>
            </a:r>
            <a:r>
              <a:rPr lang="zh-CN" altLang="en-US" sz="1400">
                <a:solidFill>
                  <a:srgbClr val="DA0000"/>
                </a:solidFill>
              </a:rPr>
              <a:t>设置此缓冲区的位置</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int limit( ) //</a:t>
            </a:r>
            <a:r>
              <a:rPr lang="zh-CN" altLang="en-US" sz="1400">
                <a:solidFill>
                  <a:srgbClr val="DA0000"/>
                </a:solidFill>
              </a:rPr>
              <a:t>返回此缓冲区的限制</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final Buffer limit (int newLimit) //</a:t>
            </a:r>
            <a:r>
              <a:rPr lang="zh-CN" altLang="en-US" sz="1400">
                <a:solidFill>
                  <a:srgbClr val="DA0000"/>
                </a:solidFill>
              </a:rPr>
              <a:t>设置此缓冲区的限制</a:t>
            </a:r>
            <a:endParaRPr lang="zh-CN" altLang="en-US" sz="1400">
              <a:solidFill>
                <a:srgbClr val="DA0000"/>
              </a:solidFill>
            </a:endParaRPr>
          </a:p>
          <a:p>
            <a:pPr algn="l"/>
            <a:r>
              <a:rPr lang="zh-CN" altLang="en-US" sz="1400"/>
              <a:t>    </a:t>
            </a:r>
            <a:r>
              <a:rPr lang="en-US" altLang="zh-CN" sz="1400"/>
              <a:t>public final Buffer mark( ) //</a:t>
            </a:r>
            <a:r>
              <a:rPr lang="zh-CN" altLang="en-US" sz="1400"/>
              <a:t>在此缓冲区的位置设置标记</a:t>
            </a:r>
            <a:endParaRPr lang="zh-CN" altLang="en-US" sz="1400"/>
          </a:p>
          <a:p>
            <a:pPr algn="l"/>
            <a:r>
              <a:rPr lang="zh-CN" altLang="en-US" sz="1400"/>
              <a:t>    </a:t>
            </a:r>
            <a:r>
              <a:rPr lang="en-US" altLang="zh-CN" sz="1400"/>
              <a:t>public final Buffer reset( ) //</a:t>
            </a:r>
            <a:r>
              <a:rPr lang="zh-CN" altLang="en-US" sz="1400"/>
              <a:t>将此缓冲区的位置重置为以前标记的位置</a:t>
            </a:r>
            <a:endParaRPr lang="zh-CN" altLang="en-US" sz="1400"/>
          </a:p>
          <a:p>
            <a:pPr algn="l"/>
            <a:r>
              <a:rPr lang="en-US" altLang="zh-CN" sz="1400">
                <a:solidFill>
                  <a:srgbClr val="DA0000"/>
                </a:solidFill>
                <a:sym typeface="+mn-ea"/>
              </a:rPr>
              <a:t>    //</a:t>
            </a:r>
            <a:r>
              <a:rPr lang="zh-CN" altLang="en-US" sz="1400">
                <a:solidFill>
                  <a:srgbClr val="DA0000"/>
                </a:solidFill>
                <a:sym typeface="+mn-ea"/>
              </a:rPr>
              <a:t>清除此缓冲</a:t>
            </a:r>
            <a:r>
              <a:rPr lang="zh-CN" altLang="en-US" sz="1400" smtClean="0">
                <a:solidFill>
                  <a:srgbClr val="DA0000"/>
                </a:solidFill>
                <a:sym typeface="+mn-ea"/>
              </a:rPr>
              <a:t>区</a:t>
            </a:r>
            <a:r>
              <a:rPr lang="en-US" altLang="zh-CN" sz="1400" smtClean="0">
                <a:solidFill>
                  <a:srgbClr val="DA0000"/>
                </a:solidFill>
                <a:sym typeface="+mn-ea"/>
              </a:rPr>
              <a:t>, </a:t>
            </a:r>
            <a:r>
              <a:rPr lang="zh-CN" altLang="en-US" sz="1400" smtClean="0">
                <a:solidFill>
                  <a:srgbClr val="DA0000"/>
                </a:solidFill>
                <a:sym typeface="+mn-ea"/>
              </a:rPr>
              <a:t>即将各个标记恢复到初始状态，但是数据并没有真正擦除</a:t>
            </a:r>
            <a:r>
              <a:rPr lang="en-US" altLang="zh-CN" sz="1400" smtClean="0">
                <a:solidFill>
                  <a:srgbClr val="DA0000"/>
                </a:solidFill>
                <a:sym typeface="+mn-ea"/>
              </a:rPr>
              <a:t>, </a:t>
            </a:r>
            <a:r>
              <a:rPr lang="zh-CN" altLang="en-US" sz="1400" smtClean="0">
                <a:solidFill>
                  <a:srgbClr val="DA0000"/>
                </a:solidFill>
                <a:sym typeface="+mn-ea"/>
              </a:rPr>
              <a:t>后面操作会覆盖</a:t>
            </a:r>
            <a:endParaRPr lang="zh-CN" altLang="en-US" sz="1400"/>
          </a:p>
          <a:p>
            <a:pPr algn="l"/>
            <a:r>
              <a:rPr lang="zh-CN" altLang="en-US" sz="1400"/>
              <a:t>    </a:t>
            </a:r>
            <a:r>
              <a:rPr lang="en-US" altLang="zh-CN" sz="1400">
                <a:solidFill>
                  <a:srgbClr val="DA0000"/>
                </a:solidFill>
              </a:rPr>
              <a:t>public final Buffer clear( ) </a:t>
            </a:r>
            <a:r>
              <a:rPr lang="zh-CN" altLang="en-US" sz="1400">
                <a:solidFill>
                  <a:srgbClr val="DA0000"/>
                </a:solidFill>
              </a:rPr>
              <a:t>    </a:t>
            </a:r>
            <a:r>
              <a:rPr lang="en-US" altLang="zh-CN" sz="1400">
                <a:solidFill>
                  <a:srgbClr val="DA0000"/>
                </a:solidFill>
              </a:rPr>
              <a:t>public final Buffer flip( ) //</a:t>
            </a:r>
            <a:r>
              <a:rPr lang="zh-CN" altLang="en-US" sz="1400">
                <a:solidFill>
                  <a:srgbClr val="DA0000"/>
                </a:solidFill>
              </a:rPr>
              <a:t>反转此缓冲区</a:t>
            </a:r>
            <a:endParaRPr lang="zh-CN" altLang="en-US" sz="1400">
              <a:solidFill>
                <a:srgbClr val="DA0000"/>
              </a:solidFill>
            </a:endParaRPr>
          </a:p>
          <a:p>
            <a:pPr algn="l"/>
            <a:r>
              <a:rPr lang="zh-CN" altLang="en-US" sz="1400"/>
              <a:t>    </a:t>
            </a:r>
            <a:r>
              <a:rPr lang="en-US" altLang="zh-CN" sz="1400"/>
              <a:t>public final Buffer rewind( )//</a:t>
            </a:r>
            <a:r>
              <a:rPr lang="zh-CN" altLang="en-US" sz="1400"/>
              <a:t>重绕此缓冲区</a:t>
            </a:r>
            <a:endParaRPr lang="zh-CN" altLang="en-US" sz="1400"/>
          </a:p>
          <a:p>
            <a:pPr algn="l"/>
            <a:r>
              <a:rPr lang="zh-CN" altLang="en-US" sz="1400"/>
              <a:t>    </a:t>
            </a:r>
            <a:r>
              <a:rPr lang="en-US" altLang="zh-CN" sz="1400"/>
              <a:t>public final int remaining( )//</a:t>
            </a:r>
            <a:r>
              <a:rPr lang="zh-CN" altLang="en-US" sz="1400"/>
              <a:t>返回当前位置与限制之间的元素数</a:t>
            </a:r>
            <a:endParaRPr lang="zh-CN" altLang="en-US" sz="1400"/>
          </a:p>
          <a:p>
            <a:pPr algn="l"/>
            <a:r>
              <a:rPr lang="zh-CN" altLang="en-US" sz="1400"/>
              <a:t>    </a:t>
            </a:r>
            <a:r>
              <a:rPr lang="en-US" altLang="zh-CN" sz="1400">
                <a:solidFill>
                  <a:srgbClr val="DA0000"/>
                </a:solidFill>
              </a:rPr>
              <a:t>public final boolean hasRemaining( ) //</a:t>
            </a:r>
            <a:r>
              <a:rPr lang="zh-CN" altLang="en-US" sz="1400">
                <a:solidFill>
                  <a:srgbClr val="DA0000"/>
                </a:solidFill>
              </a:rPr>
              <a:t>告知在当前位置和限制之间是否有元素</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boolean isReadOnly( ); //</a:t>
            </a:r>
            <a:r>
              <a:rPr lang="zh-CN" altLang="en-US" sz="1400">
                <a:solidFill>
                  <a:srgbClr val="DA0000"/>
                </a:solidFill>
              </a:rPr>
              <a:t>告知此缓冲区是否为只读缓冲区</a:t>
            </a:r>
            <a:endParaRPr lang="zh-CN" altLang="en-US" sz="1400">
              <a:solidFill>
                <a:srgbClr val="DA0000"/>
              </a:solidFill>
            </a:endParaRPr>
          </a:p>
          <a:p>
            <a:pPr algn="l"/>
            <a:r>
              <a:rPr lang="zh-CN" altLang="en-US" sz="1400"/>
              <a:t> </a:t>
            </a:r>
            <a:endParaRPr lang="zh-CN" altLang="en-US" sz="1400"/>
          </a:p>
          <a:p>
            <a:pPr algn="l"/>
            <a:r>
              <a:rPr lang="zh-CN" altLang="en-US" sz="1400"/>
              <a:t>    </a:t>
            </a:r>
            <a:r>
              <a:rPr lang="en-US" altLang="zh-CN" sz="1400"/>
              <a:t>// JDK1.6</a:t>
            </a:r>
            <a:r>
              <a:rPr lang="zh-CN" altLang="en-US" sz="1400"/>
              <a:t>时引入的</a:t>
            </a:r>
            <a:r>
              <a:rPr lang="en-US" altLang="zh-CN" sz="1400"/>
              <a:t>api</a:t>
            </a:r>
            <a:endParaRPr lang="en-US" altLang="zh-CN" sz="1400"/>
          </a:p>
          <a:p>
            <a:pPr algn="l"/>
            <a:r>
              <a:rPr lang="en-US" altLang="zh-CN" sz="1400"/>
              <a:t>    </a:t>
            </a:r>
            <a:r>
              <a:rPr lang="en-US" altLang="zh-CN" sz="1400">
                <a:solidFill>
                  <a:srgbClr val="DA0000"/>
                </a:solidFill>
              </a:rPr>
              <a:t>public abstract boolean hasArray(); //</a:t>
            </a:r>
            <a:r>
              <a:rPr lang="zh-CN" altLang="en-US" sz="1400">
                <a:solidFill>
                  <a:srgbClr val="DA0000"/>
                </a:solidFill>
              </a:rPr>
              <a:t>告知此缓冲区是否具有可访问的底层实现数组</a:t>
            </a:r>
            <a:endParaRPr lang="zh-CN" altLang="en-US" sz="1400">
              <a:solidFill>
                <a:srgbClr val="DA0000"/>
              </a:solidFill>
            </a:endParaRPr>
          </a:p>
          <a:p>
            <a:pPr algn="l"/>
            <a:r>
              <a:rPr lang="zh-CN" altLang="en-US" sz="1400">
                <a:solidFill>
                  <a:srgbClr val="DA0000"/>
                </a:solidFill>
              </a:rPr>
              <a:t>    </a:t>
            </a:r>
            <a:r>
              <a:rPr lang="en-US" altLang="zh-CN" sz="1400">
                <a:solidFill>
                  <a:srgbClr val="DA0000"/>
                </a:solidFill>
              </a:rPr>
              <a:t>public abstract Object array(); //</a:t>
            </a:r>
            <a:r>
              <a:rPr lang="zh-CN" altLang="en-US" sz="1400">
                <a:solidFill>
                  <a:srgbClr val="DA0000"/>
                </a:solidFill>
              </a:rPr>
              <a:t>返回此缓冲区的底层实现数组</a:t>
            </a:r>
            <a:endParaRPr lang="zh-CN" altLang="en-US" sz="1400">
              <a:solidFill>
                <a:srgbClr val="DA0000"/>
              </a:solidFill>
            </a:endParaRPr>
          </a:p>
          <a:p>
            <a:pPr algn="l"/>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pPr algn="l"/>
            <a:r>
              <a:rPr lang="zh-CN" altLang="en-US" sz="1400"/>
              <a:t>    </a:t>
            </a:r>
            <a:r>
              <a:rPr lang="en-US" altLang="zh-CN" sz="1400"/>
              <a:t>public abstract boolean isDirect();//</a:t>
            </a:r>
            <a:r>
              <a:rPr lang="zh-CN" altLang="en-US" sz="1400"/>
              <a:t>告知此缓冲区是否为直接缓冲区</a:t>
            </a:r>
            <a:endParaRPr lang="zh-CN" altLang="en-US" sz="1400"/>
          </a:p>
          <a:p>
            <a:pPr algn="l"/>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95313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p:txBody>
      </p:sp>
      <p:sp>
        <p:nvSpPr>
          <p:cNvPr id="4" name="TextBox 3"/>
          <p:cNvSpPr txBox="1"/>
          <p:nvPr/>
        </p:nvSpPr>
        <p:spPr>
          <a:xfrm>
            <a:off x="171014" y="2448753"/>
            <a:ext cx="8347285" cy="289179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 //</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 //</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 //</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 //</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 //</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4547" y="260974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a:t>
            </a:r>
            <a:r>
              <a:rPr lang="zh-CN" altLang="en-US">
                <a:solidFill>
                  <a:srgbClr val="FF0000"/>
                </a:solidFill>
              </a:rPr>
              <a:t>似于流</a:t>
            </a:r>
            <a:r>
              <a:rPr lang="zh-CN" altLang="en-US"/>
              <a:t>，但有些区别如下</a:t>
            </a:r>
            <a:r>
              <a:rPr lang="zh-CN" altLang="en-US" smtClean="0"/>
              <a:t>：</a:t>
            </a:r>
            <a:br>
              <a:rPr lang="en-US" altLang="zh-CN" smtClean="0"/>
            </a:b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同时进行读写</a:t>
            </a:r>
            <a:r>
              <a:rPr lang="zh-CN" altLang="en-US"/>
              <a:t>，而流只能读或者只能</a:t>
            </a:r>
            <a:r>
              <a:rPr lang="zh-CN" altLang="en-US" smtClean="0"/>
              <a:t>写</a:t>
            </a:r>
            <a:endParaRPr lang="en-US" altLang="zh-CN" smtClean="0"/>
          </a:p>
          <a:p>
            <a:pPr marL="285750" indent="-285750">
              <a:buFont typeface="Arial" panose="020B0604020202090204" pitchFamily="34" charset="0"/>
              <a:buChar char="•"/>
            </a:pPr>
            <a:r>
              <a:rPr lang="zh-CN" altLang="en-US" smtClean="0"/>
              <a:t>通</a:t>
            </a:r>
            <a:r>
              <a:rPr lang="zh-CN" altLang="en-US"/>
              <a:t>道可以</a:t>
            </a:r>
            <a:r>
              <a:rPr lang="zh-CN" altLang="en-US">
                <a:solidFill>
                  <a:srgbClr val="FF0000"/>
                </a:solidFill>
              </a:rPr>
              <a:t>实现异步读写数</a:t>
            </a:r>
            <a:r>
              <a:rPr lang="zh-CN" altLang="en-US" smtClean="0">
                <a:solidFill>
                  <a:srgbClr val="FF0000"/>
                </a:solidFill>
              </a:rPr>
              <a:t>据</a:t>
            </a:r>
            <a:endParaRPr lang="en-US" altLang="zh-CN" smtClean="0"/>
          </a:p>
          <a:p>
            <a:pPr marL="285750" indent="-285750">
              <a:buFont typeface="Arial" panose="020B060402020209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152864"/>
            <a:ext cx="5604583" cy="4276725"/>
          </a:xfrm>
          <a:prstGeom prst="rect">
            <a:avLst/>
          </a:prstGeom>
          <a:noFill/>
        </p:spPr>
        <p:txBody>
          <a:bodyPr wrap="square" rtlCol="0">
            <a:spAutoFit/>
          </a:bodyPr>
          <a:lstStyle/>
          <a:p>
            <a:r>
              <a:rPr lang="zh-CN" altLang="en-US" sz="1600" b="1" smtClean="0">
                <a:solidFill>
                  <a:srgbClr val="0070C0"/>
                </a:solidFill>
              </a:rPr>
              <a:t>基本介绍</a:t>
            </a:r>
            <a:endParaRPr lang="en-US" altLang="zh-CN" sz="1700" smtClean="0"/>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BIO </a:t>
            </a:r>
            <a:r>
              <a:rPr lang="zh-CN" altLang="en-US" sz="1700">
                <a:latin typeface="Arial" panose="020B0604020202090204" pitchFamily="34" charset="0"/>
                <a:cs typeface="Arial" panose="020B0604020202090204" pitchFamily="34" charset="0"/>
              </a:rPr>
              <a:t>中的 </a:t>
            </a:r>
            <a:r>
              <a:rPr lang="en-US" altLang="zh-CN" sz="1700">
                <a:latin typeface="Arial" panose="020B0604020202090204" pitchFamily="34" charset="0"/>
                <a:cs typeface="Arial" panose="020B0604020202090204" pitchFamily="34" charset="0"/>
              </a:rPr>
              <a:t>stream </a:t>
            </a:r>
            <a:r>
              <a:rPr lang="zh-CN" altLang="en-US" sz="1700">
                <a:latin typeface="Arial" panose="020B0604020202090204" pitchFamily="34" charset="0"/>
                <a:cs typeface="Arial" panose="020B0604020202090204" pitchFamily="34" charset="0"/>
              </a:rPr>
              <a:t>是单</a:t>
            </a:r>
            <a:r>
              <a:rPr lang="zh-CN" altLang="en-US" sz="1700" smtClean="0">
                <a:latin typeface="Arial" panose="020B0604020202090204" pitchFamily="34" charset="0"/>
                <a:cs typeface="Arial" panose="020B0604020202090204" pitchFamily="34" charset="0"/>
              </a:rPr>
              <a:t>向的</a:t>
            </a:r>
            <a:r>
              <a:rPr lang="zh-CN" altLang="en-US" sz="1700">
                <a:latin typeface="Arial" panose="020B0604020202090204" pitchFamily="34" charset="0"/>
                <a:cs typeface="Arial" panose="020B0604020202090204" pitchFamily="34" charset="0"/>
              </a:rPr>
              <a:t>，例如 </a:t>
            </a:r>
            <a:r>
              <a:rPr lang="en-US" altLang="zh-CN" sz="1700">
                <a:latin typeface="Arial" panose="020B0604020202090204" pitchFamily="34" charset="0"/>
                <a:cs typeface="Arial" panose="020B0604020202090204" pitchFamily="34" charset="0"/>
              </a:rPr>
              <a:t>FileInputStream </a:t>
            </a:r>
            <a:r>
              <a:rPr lang="zh-CN" altLang="en-US" sz="1700">
                <a:latin typeface="Arial" panose="020B0604020202090204" pitchFamily="34" charset="0"/>
                <a:cs typeface="Arial" panose="020B0604020202090204" pitchFamily="34" charset="0"/>
              </a:rPr>
              <a:t>对象只能进行读取数据的操作，而 </a:t>
            </a:r>
            <a:r>
              <a:rPr lang="en-US" altLang="zh-CN" sz="1700">
                <a:latin typeface="Arial" panose="020B0604020202090204" pitchFamily="34" charset="0"/>
                <a:cs typeface="Arial" panose="020B0604020202090204" pitchFamily="34" charset="0"/>
              </a:rPr>
              <a:t>NIO </a:t>
            </a:r>
            <a:r>
              <a:rPr lang="zh-CN" altLang="en-US" sz="1700">
                <a:latin typeface="Arial" panose="020B0604020202090204" pitchFamily="34" charset="0"/>
                <a:cs typeface="Arial" panose="020B0604020202090204" pitchFamily="34" charset="0"/>
              </a:rPr>
              <a:t>中的通道</a:t>
            </a:r>
            <a:r>
              <a:rPr lang="en-US" altLang="zh-CN" sz="1700">
                <a:latin typeface="Arial" panose="020B0604020202090204" pitchFamily="34" charset="0"/>
                <a:cs typeface="Arial" panose="020B0604020202090204" pitchFamily="34" charset="0"/>
              </a:rPr>
              <a:t>(Channel)</a:t>
            </a:r>
            <a:r>
              <a:rPr lang="zh-CN" altLang="en-US" sz="1700">
                <a:latin typeface="Arial" panose="020B0604020202090204" pitchFamily="34" charset="0"/>
                <a:cs typeface="Arial" panose="020B0604020202090204" pitchFamily="34" charset="0"/>
              </a:rPr>
              <a:t>是双向的</a:t>
            </a:r>
            <a:r>
              <a:rPr lang="zh-CN" altLang="en-US" sz="1700" smtClean="0">
                <a:latin typeface="Arial" panose="020B0604020202090204" pitchFamily="34" charset="0"/>
                <a:cs typeface="Arial" panose="020B0604020202090204" pitchFamily="34" charset="0"/>
              </a:rPr>
              <a:t>，可以读</a:t>
            </a:r>
            <a:r>
              <a:rPr lang="zh-CN" altLang="en-US" sz="1700">
                <a:latin typeface="Arial" panose="020B0604020202090204" pitchFamily="34" charset="0"/>
                <a:cs typeface="Arial" panose="020B0604020202090204" pitchFamily="34" charset="0"/>
              </a:rPr>
              <a:t>操作，也可</a:t>
            </a:r>
            <a:r>
              <a:rPr lang="zh-CN" altLang="en-US" sz="1700" smtClean="0">
                <a:latin typeface="Arial" panose="020B0604020202090204" pitchFamily="34" charset="0"/>
                <a:cs typeface="Arial" panose="020B0604020202090204" pitchFamily="34" charset="0"/>
              </a:rPr>
              <a:t>以写</a:t>
            </a:r>
            <a:r>
              <a:rPr lang="zh-CN" altLang="en-US" sz="1700">
                <a:latin typeface="Arial" panose="020B0604020202090204" pitchFamily="34" charset="0"/>
                <a:cs typeface="Arial" panose="020B0604020202090204" pitchFamily="34" charset="0"/>
              </a:rPr>
              <a:t>操作</a:t>
            </a:r>
            <a:r>
              <a:rPr lang="zh-CN" altLang="en-US" sz="1700" smtClean="0">
                <a:latin typeface="Arial" panose="020B0604020202090204" pitchFamily="34" charset="0"/>
                <a:cs typeface="Arial" panose="020B0604020202090204" pitchFamily="34" charset="0"/>
              </a:rPr>
              <a:t>。</a:t>
            </a:r>
            <a:endParaRPr lang="en-US" altLang="zh-CN" sz="170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Channel</a:t>
            </a:r>
            <a:r>
              <a:rPr lang="zh-CN" altLang="en-US" sz="1700" smtClean="0">
                <a:latin typeface="Arial" panose="020B0604020202090204" pitchFamily="34" charset="0"/>
                <a:cs typeface="Arial" panose="020B0604020202090204" pitchFamily="34" charset="0"/>
              </a:rPr>
              <a:t>在</a:t>
            </a:r>
            <a:r>
              <a:rPr lang="en-US" altLang="zh-CN" sz="1700" smtClean="0">
                <a:latin typeface="Arial" panose="020B0604020202090204" pitchFamily="34" charset="0"/>
                <a:cs typeface="Arial" panose="020B0604020202090204" pitchFamily="34" charset="0"/>
              </a:rPr>
              <a:t>NIO</a:t>
            </a:r>
            <a:r>
              <a:rPr lang="zh-CN" altLang="en-US" sz="1700" smtClean="0">
                <a:latin typeface="Arial" panose="020B0604020202090204" pitchFamily="34" charset="0"/>
                <a:cs typeface="Arial" panose="020B0604020202090204" pitchFamily="34" charset="0"/>
              </a:rPr>
              <a:t>中是 一个接口</a:t>
            </a:r>
            <a:br>
              <a:rPr lang="en-US" altLang="zh-CN" sz="1700" smtClean="0">
                <a:latin typeface="Arial" panose="020B0604020202090204" pitchFamily="34" charset="0"/>
                <a:cs typeface="Arial" panose="020B0604020202090204" pitchFamily="34" charset="0"/>
              </a:rPr>
            </a:br>
            <a:r>
              <a:rPr lang="en-US" altLang="zh-CN" b="1">
                <a:solidFill>
                  <a:srgbClr val="DA0000"/>
                </a:solidFill>
                <a:latin typeface="Arial" panose="020B0604020202090204" pitchFamily="34" charset="0"/>
                <a:cs typeface="Arial" panose="020B0604020202090204" pitchFamily="34" charset="0"/>
              </a:rPr>
              <a:t>public interface Channel extends </a:t>
            </a:r>
            <a:r>
              <a:rPr lang="en-US" altLang="zh-CN" b="1" smtClean="0">
                <a:solidFill>
                  <a:srgbClr val="DA0000"/>
                </a:solidFill>
                <a:latin typeface="Arial" panose="020B0604020202090204" pitchFamily="34" charset="0"/>
                <a:cs typeface="Arial" panose="020B0604020202090204" pitchFamily="34" charset="0"/>
              </a:rPr>
              <a:t>Closeable{} </a:t>
            </a:r>
            <a:endParaRPr lang="en-US" altLang="zh-CN">
              <a:solidFill>
                <a:srgbClr val="DA0000"/>
              </a:solidFill>
              <a:latin typeface="Arial" panose="020B0604020202090204" pitchFamily="34" charset="0"/>
              <a:cs typeface="Arial" panose="020B0604020202090204" pitchFamily="34" charset="0"/>
            </a:endParaRPr>
          </a:p>
          <a:p>
            <a:pPr marL="342900" indent="-342900">
              <a:buAutoNum type="arabicParenR" startAt="2"/>
            </a:pPr>
            <a:r>
              <a:rPr lang="zh-CN" altLang="en-US" sz="1700" smtClean="0">
                <a:latin typeface="Arial" panose="020B0604020202090204" pitchFamily="34" charset="0"/>
                <a:cs typeface="Arial" panose="020B0604020202090204" pitchFamily="34" charset="0"/>
              </a:rPr>
              <a:t>常</a:t>
            </a:r>
            <a:r>
              <a:rPr lang="zh-CN" altLang="en-US" sz="1700">
                <a:latin typeface="Arial" panose="020B0604020202090204" pitchFamily="34" charset="0"/>
                <a:cs typeface="Arial" panose="020B0604020202090204" pitchFamily="34" charset="0"/>
              </a:rPr>
              <a:t>用的 </a:t>
            </a:r>
            <a:r>
              <a:rPr lang="en-US" altLang="zh-CN" sz="1700">
                <a:latin typeface="Arial" panose="020B0604020202090204" pitchFamily="34" charset="0"/>
                <a:cs typeface="Arial" panose="020B0604020202090204" pitchFamily="34" charset="0"/>
              </a:rPr>
              <a:t>Channel </a:t>
            </a:r>
            <a:r>
              <a:rPr lang="zh-CN" altLang="en-US" sz="1700">
                <a:latin typeface="Arial" panose="020B0604020202090204" pitchFamily="34" charset="0"/>
                <a:cs typeface="Arial" panose="020B0604020202090204" pitchFamily="34" charset="0"/>
              </a:rPr>
              <a:t>类有：</a:t>
            </a:r>
            <a:r>
              <a:rPr lang="en-US" altLang="zh-CN" sz="1700">
                <a:latin typeface="Arial" panose="020B0604020202090204" pitchFamily="34" charset="0"/>
                <a:cs typeface="Arial" panose="020B0604020202090204" pitchFamily="34" charset="0"/>
              </a:rPr>
              <a:t>FileChannel</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a:t>
            </a:r>
            <a:r>
              <a:rPr lang="zh-CN" altLang="en-US" sz="1700">
                <a:latin typeface="Arial" panose="020B0604020202090204" pitchFamily="34" charset="0"/>
                <a:cs typeface="Arial" panose="020B0604020202090204" pitchFamily="34" charset="0"/>
              </a:rPr>
              <a:t>、</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a:t>
            </a:r>
            <a:r>
              <a:rPr lang="zh-CN" altLang="en-US" sz="1700" smtClean="0">
                <a:latin typeface="Arial" panose="020B0604020202090204" pitchFamily="34" charset="0"/>
                <a:cs typeface="Arial" panose="020B0604020202090204" pitchFamily="34" charset="0"/>
              </a:rPr>
              <a:t>。</a:t>
            </a:r>
            <a:r>
              <a:rPr lang="en-US" altLang="zh-CN" sz="170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ServerSocketChannel </a:t>
            </a:r>
            <a:r>
              <a:rPr lang="zh-CN" altLang="en-US" sz="1700" smtClean="0">
                <a:latin typeface="Arial" panose="020B0604020202090204" pitchFamily="34" charset="0"/>
                <a:cs typeface="Arial" panose="020B0604020202090204" pitchFamily="34" charset="0"/>
              </a:rPr>
              <a:t>类似 </a:t>
            </a:r>
            <a:r>
              <a:rPr lang="en-US" altLang="zh-CN" sz="1700" smtClean="0">
                <a:latin typeface="Arial" panose="020B0604020202090204" pitchFamily="34" charset="0"/>
                <a:cs typeface="Arial" panose="020B0604020202090204" pitchFamily="34" charset="0"/>
              </a:rPr>
              <a:t>ServerSocket , </a:t>
            </a:r>
            <a:r>
              <a:rPr lang="en-US" altLang="zh-CN" sz="1700">
                <a:latin typeface="Arial" panose="020B0604020202090204" pitchFamily="34" charset="0"/>
                <a:cs typeface="Arial" panose="020B0604020202090204" pitchFamily="34" charset="0"/>
              </a:rPr>
              <a:t>SocketChannel </a:t>
            </a:r>
            <a:r>
              <a:rPr lang="zh-CN" altLang="en-US" sz="1700">
                <a:latin typeface="Arial" panose="020B0604020202090204" pitchFamily="34" charset="0"/>
                <a:cs typeface="Arial" panose="020B0604020202090204" pitchFamily="34" charset="0"/>
              </a:rPr>
              <a:t>类</a:t>
            </a:r>
            <a:r>
              <a:rPr lang="zh-CN" altLang="en-US" sz="1700" smtClean="0">
                <a:latin typeface="Arial" panose="020B0604020202090204" pitchFamily="34" charset="0"/>
                <a:cs typeface="Arial" panose="020B0604020202090204" pitchFamily="34" charset="0"/>
              </a:rPr>
              <a:t>似 </a:t>
            </a:r>
            <a:r>
              <a:rPr lang="en-US" altLang="zh-CN" sz="1700" smtClean="0">
                <a:latin typeface="Arial" panose="020B0604020202090204" pitchFamily="34" charset="0"/>
                <a:cs typeface="Arial" panose="020B0604020202090204" pitchFamily="34" charset="0"/>
              </a:rPr>
              <a:t>Socket】</a:t>
            </a:r>
            <a:endParaRPr lang="en-US" altLang="zh-CN" sz="1700">
              <a:latin typeface="Arial" panose="020B0604020202090204" pitchFamily="34" charset="0"/>
              <a:cs typeface="Arial" panose="020B0604020202090204" pitchFamily="34" charset="0"/>
            </a:endParaRPr>
          </a:p>
          <a:p>
            <a:pPr marL="342900" indent="-342900">
              <a:buAutoNum type="arabicParenR" startAt="2"/>
            </a:pPr>
            <a:endParaRPr lang="en-US" altLang="zh-CN" sz="1700" smtClean="0">
              <a:latin typeface="Arial" panose="020B0604020202090204" pitchFamily="34" charset="0"/>
              <a:cs typeface="Arial" panose="020B0604020202090204" pitchFamily="34" charset="0"/>
            </a:endParaRPr>
          </a:p>
          <a:p>
            <a:pPr marL="342900" indent="-342900">
              <a:buAutoNum type="arabicParenR" startAt="2"/>
            </a:pPr>
            <a:r>
              <a:rPr lang="en-US" altLang="zh-CN" sz="1700" smtClean="0">
                <a:latin typeface="Arial" panose="020B0604020202090204" pitchFamily="34" charset="0"/>
                <a:cs typeface="Arial" panose="020B0604020202090204" pitchFamily="34" charset="0"/>
              </a:rPr>
              <a:t>FileChannel </a:t>
            </a:r>
            <a:r>
              <a:rPr lang="zh-CN" altLang="en-US" sz="1700">
                <a:latin typeface="Arial" panose="020B0604020202090204" pitchFamily="34" charset="0"/>
                <a:cs typeface="Arial" panose="020B0604020202090204" pitchFamily="34" charset="0"/>
              </a:rPr>
              <a:t>用于文件的数据读写</a:t>
            </a:r>
            <a:r>
              <a:rPr lang="zh-CN" altLang="en-US" sz="1700" smtClean="0">
                <a:latin typeface="Arial" panose="020B0604020202090204" pitchFamily="34" charset="0"/>
                <a:cs typeface="Arial" panose="020B0604020202090204" pitchFamily="34" charset="0"/>
              </a:rPr>
              <a:t>，</a:t>
            </a:r>
            <a:r>
              <a:rPr lang="en-US" altLang="zh-CN" sz="1700" smtClean="0">
                <a:latin typeface="Arial" panose="020B0604020202090204" pitchFamily="34" charset="0"/>
                <a:cs typeface="Arial" panose="020B0604020202090204" pitchFamily="34" charset="0"/>
              </a:rPr>
              <a:t>DatagramChannel </a:t>
            </a:r>
            <a:r>
              <a:rPr lang="zh-CN" altLang="en-US" sz="1700">
                <a:latin typeface="Arial" panose="020B0604020202090204" pitchFamily="34" charset="0"/>
                <a:cs typeface="Arial" panose="020B0604020202090204" pitchFamily="34" charset="0"/>
              </a:rPr>
              <a:t>用于 </a:t>
            </a:r>
            <a:r>
              <a:rPr lang="en-US" altLang="zh-CN" sz="1700">
                <a:latin typeface="Arial" panose="020B0604020202090204" pitchFamily="34" charset="0"/>
                <a:cs typeface="Arial" panose="020B0604020202090204" pitchFamily="34" charset="0"/>
              </a:rPr>
              <a:t>UDP </a:t>
            </a:r>
            <a:r>
              <a:rPr lang="zh-CN" altLang="en-US" sz="1700">
                <a:latin typeface="Arial" panose="020B0604020202090204" pitchFamily="34" charset="0"/>
                <a:cs typeface="Arial" panose="020B0604020202090204" pitchFamily="34" charset="0"/>
              </a:rPr>
              <a:t>的数据读写，</a:t>
            </a:r>
            <a:r>
              <a:rPr lang="en-US" altLang="zh-CN" sz="1700">
                <a:solidFill>
                  <a:srgbClr val="FF0000"/>
                </a:solidFill>
                <a:latin typeface="Arial" panose="020B0604020202090204" pitchFamily="34" charset="0"/>
                <a:cs typeface="Arial" panose="020B0604020202090204" pitchFamily="34" charset="0"/>
              </a:rPr>
              <a:t>ServerSocketChannel </a:t>
            </a:r>
            <a:r>
              <a:rPr lang="zh-CN" altLang="en-US" sz="1700">
                <a:solidFill>
                  <a:srgbClr val="FF0000"/>
                </a:solidFill>
                <a:latin typeface="Arial" panose="020B0604020202090204" pitchFamily="34" charset="0"/>
                <a:cs typeface="Arial" panose="020B0604020202090204" pitchFamily="34" charset="0"/>
              </a:rPr>
              <a:t>和 </a:t>
            </a:r>
            <a:r>
              <a:rPr lang="en-US" altLang="zh-CN" sz="1700">
                <a:solidFill>
                  <a:srgbClr val="FF0000"/>
                </a:solidFill>
                <a:latin typeface="Arial" panose="020B0604020202090204" pitchFamily="34" charset="0"/>
                <a:cs typeface="Arial" panose="020B0604020202090204" pitchFamily="34" charset="0"/>
              </a:rPr>
              <a:t>SocketChannel </a:t>
            </a:r>
            <a:r>
              <a:rPr lang="zh-CN" altLang="en-US" sz="1700">
                <a:solidFill>
                  <a:srgbClr val="FF0000"/>
                </a:solidFill>
                <a:latin typeface="Arial" panose="020B0604020202090204" pitchFamily="34" charset="0"/>
                <a:cs typeface="Arial" panose="020B0604020202090204" pitchFamily="34" charset="0"/>
              </a:rPr>
              <a:t>用于 </a:t>
            </a:r>
            <a:r>
              <a:rPr lang="en-US" altLang="zh-CN" sz="1700">
                <a:solidFill>
                  <a:srgbClr val="FF0000"/>
                </a:solidFill>
                <a:latin typeface="Arial" panose="020B0604020202090204" pitchFamily="34" charset="0"/>
                <a:cs typeface="Arial" panose="020B0604020202090204" pitchFamily="34" charset="0"/>
              </a:rPr>
              <a:t>TCP </a:t>
            </a:r>
            <a:r>
              <a:rPr lang="zh-CN" altLang="en-US" sz="1700" smtClean="0">
                <a:solidFill>
                  <a:srgbClr val="FF0000"/>
                </a:solidFill>
                <a:latin typeface="Arial" panose="020B0604020202090204" pitchFamily="34" charset="0"/>
                <a:cs typeface="Arial" panose="020B0604020202090204" pitchFamily="34" charset="0"/>
              </a:rPr>
              <a:t>的数</a:t>
            </a:r>
            <a:r>
              <a:rPr lang="zh-CN" altLang="en-US" sz="1700">
                <a:solidFill>
                  <a:srgbClr val="FF0000"/>
                </a:solidFill>
                <a:latin typeface="Arial" panose="020B0604020202090204" pitchFamily="34" charset="0"/>
                <a:cs typeface="Arial" panose="020B0604020202090204" pitchFamily="34" charset="0"/>
              </a:rPr>
              <a:t>据读写</a:t>
            </a:r>
            <a:r>
              <a:rPr lang="zh-CN" altLang="en-US" sz="1700">
                <a:latin typeface="Arial" panose="020B0604020202090204" pitchFamily="34" charset="0"/>
                <a:cs typeface="Arial" panose="020B0604020202090204" pitchFamily="34" charset="0"/>
              </a:rPr>
              <a:t>。</a:t>
            </a:r>
            <a:endParaRPr lang="en-US" altLang="zh-CN" sz="1700" smtClean="0">
              <a:latin typeface="Arial" panose="020B0604020202090204" pitchFamily="34" charset="0"/>
              <a:cs typeface="Arial" panose="020B060402020209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187471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82625" y="1216660"/>
            <a:ext cx="8602345" cy="4076700"/>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r>
              <a:rPr lang="en-US" altLang="zh-CN" sz="2000" b="1" smtClean="0">
                <a:solidFill>
                  <a:srgbClr val="0070C0"/>
                </a:solidFill>
              </a:rPr>
              <a:t>(</a:t>
            </a:r>
            <a:r>
              <a:rPr lang="zh-CN" altLang="en-US" sz="2000" b="1" smtClean="0">
                <a:solidFill>
                  <a:srgbClr val="FF0000"/>
                </a:solidFill>
                <a:highlight>
                  <a:srgbClr val="FFFF00"/>
                </a:highlight>
              </a:rPr>
              <a:t>读写都是站在客户端的角度</a:t>
            </a:r>
            <a:r>
              <a:rPr lang="en-US" altLang="zh-CN" sz="2000" b="1" smtClean="0">
                <a:solidFill>
                  <a:srgbClr val="0070C0"/>
                </a:solidFill>
              </a:rPr>
              <a:t>)</a:t>
            </a:r>
            <a:endParaRPr lang="en-US" altLang="zh-CN" sz="2000" b="1" smtClean="0">
              <a:solidFill>
                <a:srgbClr val="0070C0"/>
              </a:solidFill>
            </a:endParaRPr>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endParaRPr lang="en-US" altLang="zh-CN" sz="1700"/>
          </a:p>
          <a:p>
            <a:endParaRPr lang="en-US" altLang="zh-CN" sz="1700"/>
          </a:p>
          <a:p>
            <a:endParaRPr lang="en-US" altLang="zh-CN" sz="1700"/>
          </a:p>
          <a:p>
            <a:pPr indent="0">
              <a:buNone/>
            </a:pPr>
            <a:endParaRPr lang="en-US" altLang="zh-CN" sz="1700" smtClean="0"/>
          </a:p>
          <a:p>
            <a:pPr marL="342900" indent="-342900">
              <a:buAutoNum type="arabicParenR"/>
            </a:pPr>
            <a:endParaRPr lang="en-US" altLang="zh-CN" sz="1700" smtClean="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smtClean="0"/>
          </a:p>
        </p:txBody>
      </p:sp>
      <p:pic>
        <p:nvPicPr>
          <p:cNvPr id="3" name="图片 2"/>
          <p:cNvPicPr>
            <a:picLocks noChangeAspect="1"/>
          </p:cNvPicPr>
          <p:nvPr/>
        </p:nvPicPr>
        <p:blipFill>
          <a:blip r:embed="rId1"/>
          <a:stretch>
            <a:fillRect/>
          </a:stretch>
        </p:blipFill>
        <p:spPr>
          <a:xfrm>
            <a:off x="2028190" y="2068195"/>
            <a:ext cx="4323715" cy="13366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3690620" y="3197225"/>
            <a:ext cx="5133975" cy="1587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1783715"/>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pic>
        <p:nvPicPr>
          <p:cNvPr id="3" name="图片 2"/>
          <p:cNvPicPr>
            <a:picLocks noChangeAspect="1"/>
          </p:cNvPicPr>
          <p:nvPr/>
        </p:nvPicPr>
        <p:blipFill>
          <a:blip r:embed="rId1"/>
          <a:stretch>
            <a:fillRect/>
          </a:stretch>
        </p:blipFill>
        <p:spPr>
          <a:xfrm>
            <a:off x="690880" y="3368675"/>
            <a:ext cx="8353425" cy="1729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支持</a:t>
            </a:r>
            <a:r>
              <a:rPr lang="zh-CN" altLang="en-US" smtClean="0">
                <a:latin typeface="Arial" panose="020B0604020202090204" pitchFamily="34" charset="0"/>
                <a:cs typeface="Arial" panose="020B0604020202090204" pitchFamily="34" charset="0"/>
              </a:rPr>
              <a:t>类型化的</a:t>
            </a:r>
            <a:r>
              <a:rPr lang="en-US" altLang="zh-CN" smtClean="0">
                <a:latin typeface="Arial" panose="020B0604020202090204" pitchFamily="34" charset="0"/>
                <a:cs typeface="Arial" panose="020B0604020202090204" pitchFamily="34" charset="0"/>
              </a:rPr>
              <a:t>put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get, put </a:t>
            </a:r>
            <a:r>
              <a:rPr lang="zh-CN" altLang="en-US" smtClean="0">
                <a:latin typeface="Arial" panose="020B0604020202090204" pitchFamily="34" charset="0"/>
                <a:cs typeface="Arial" panose="020B0604020202090204" pitchFamily="34" charset="0"/>
              </a:rPr>
              <a:t>放入的是什么数据类型，</a:t>
            </a:r>
            <a:r>
              <a:rPr lang="en-US" altLang="zh-CN" smtClean="0">
                <a:latin typeface="Arial" panose="020B0604020202090204" pitchFamily="34" charset="0"/>
                <a:cs typeface="Arial" panose="020B0604020202090204" pitchFamily="34" charset="0"/>
              </a:rPr>
              <a:t>get</a:t>
            </a:r>
            <a:r>
              <a:rPr lang="zh-CN" altLang="en-US" smtClean="0">
                <a:latin typeface="Arial" panose="020B0604020202090204" pitchFamily="34" charset="0"/>
                <a:cs typeface="Arial" panose="020B0604020202090204" pitchFamily="34" charset="0"/>
              </a:rPr>
              <a:t>就应该使用相应的数据类型来取出，</a:t>
            </a:r>
            <a:r>
              <a:rPr lang="zh-CN" altLang="en-US">
                <a:latin typeface="Arial" panose="020B0604020202090204" pitchFamily="34" charset="0"/>
                <a:cs typeface="Arial" panose="020B0604020202090204" pitchFamily="34" charset="0"/>
              </a:rPr>
              <a:t>否</a:t>
            </a:r>
            <a:r>
              <a:rPr lang="zh-CN" altLang="en-US" smtClean="0">
                <a:latin typeface="Arial" panose="020B0604020202090204" pitchFamily="34" charset="0"/>
                <a:cs typeface="Arial" panose="020B0604020202090204" pitchFamily="34" charset="0"/>
              </a:rPr>
              <a:t>则可能有 </a:t>
            </a:r>
            <a:r>
              <a:rPr lang="en-US" altLang="zh-CN" smtClean="0">
                <a:latin typeface="Arial" panose="020B0604020202090204" pitchFamily="34" charset="0"/>
                <a:cs typeface="Arial" panose="020B0604020202090204" pitchFamily="34" charset="0"/>
              </a:rPr>
              <a:t>BufferUnderflowException </a:t>
            </a:r>
            <a:r>
              <a:rPr lang="zh-CN" altLang="en-US" smtClean="0">
                <a:latin typeface="Arial" panose="020B0604020202090204" pitchFamily="34" charset="0"/>
                <a:cs typeface="Arial" panose="020B0604020202090204" pitchFamily="34" charset="0"/>
              </a:rPr>
              <a:t>异常。</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可以将一个普通</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转成只读</a:t>
            </a:r>
            <a:r>
              <a:rPr lang="en-US" altLang="zh-CN" smtClean="0">
                <a:latin typeface="Arial" panose="020B0604020202090204" pitchFamily="34" charset="0"/>
                <a:cs typeface="Arial" panose="020B0604020202090204" pitchFamily="34" charset="0"/>
              </a:rPr>
              <a:t>Buffer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还提供了 </a:t>
            </a:r>
            <a:r>
              <a:rPr lang="en-US" altLang="zh-CN" smtClean="0">
                <a:latin typeface="Arial" panose="020B0604020202090204" pitchFamily="34" charset="0"/>
                <a:cs typeface="Arial" panose="020B0604020202090204" pitchFamily="34" charset="0"/>
              </a:rPr>
              <a:t>MappedByteBuffer</a:t>
            </a:r>
            <a:r>
              <a:rPr lang="zh-CN" altLang="en-US" smtClean="0">
                <a:latin typeface="Arial" panose="020B0604020202090204" pitchFamily="34" charset="0"/>
                <a:cs typeface="Arial" panose="020B0604020202090204" pitchFamily="34" charset="0"/>
              </a:rPr>
              <a:t>， 可</a:t>
            </a:r>
            <a:r>
              <a:rPr lang="zh-CN" altLang="en-US">
                <a:latin typeface="Arial" panose="020B0604020202090204" pitchFamily="34" charset="0"/>
                <a:cs typeface="Arial" panose="020B0604020202090204" pitchFamily="34" charset="0"/>
              </a:rPr>
              <a:t>以让文件直接在内存（堆外的内存）中进行修</a:t>
            </a:r>
            <a:r>
              <a:rPr lang="zh-CN" altLang="en-US" smtClean="0">
                <a:latin typeface="Arial" panose="020B0604020202090204" pitchFamily="34" charset="0"/>
                <a:cs typeface="Arial" panose="020B0604020202090204" pitchFamily="34" charset="0"/>
              </a:rPr>
              <a:t>改， 而如何同步到文件由</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来完成</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前面我们讲的读写操作，都是通过一个</a:t>
            </a:r>
            <a:r>
              <a:rPr lang="en-US" altLang="zh-CN" smtClean="0">
                <a:latin typeface="Arial" panose="020B0604020202090204" pitchFamily="34" charset="0"/>
                <a:cs typeface="Arial" panose="020B0604020202090204" pitchFamily="34" charset="0"/>
              </a:rPr>
              <a:t>Buffer </a:t>
            </a:r>
            <a:r>
              <a:rPr lang="zh-CN" altLang="en-US" smtClean="0">
                <a:latin typeface="Arial" panose="020B0604020202090204" pitchFamily="34" charset="0"/>
                <a:cs typeface="Arial" panose="020B0604020202090204" pitchFamily="34" charset="0"/>
              </a:rPr>
              <a:t>完成的，</a:t>
            </a:r>
            <a:r>
              <a:rPr lang="en-US" altLang="zh-CN" smtClean="0">
                <a:solidFill>
                  <a:srgbClr val="EA0000"/>
                </a:solidFill>
                <a:latin typeface="Arial" panose="020B0604020202090204" pitchFamily="34" charset="0"/>
                <a:cs typeface="Arial" panose="020B0604020202090204" pitchFamily="34" charset="0"/>
              </a:rPr>
              <a:t>NIO </a:t>
            </a:r>
            <a:r>
              <a:rPr lang="zh-CN" altLang="en-US" smtClean="0">
                <a:solidFill>
                  <a:srgbClr val="EA0000"/>
                </a:solidFill>
                <a:latin typeface="Arial" panose="020B0604020202090204" pitchFamily="34" charset="0"/>
                <a:cs typeface="Arial" panose="020B0604020202090204" pitchFamily="34" charset="0"/>
              </a:rPr>
              <a:t>还支持 通过多个</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即 </a:t>
            </a:r>
            <a:r>
              <a:rPr lang="en-US" altLang="zh-CN" smtClean="0">
                <a:solidFill>
                  <a:srgbClr val="EA0000"/>
                </a:solidFill>
                <a:latin typeface="Arial" panose="020B0604020202090204" pitchFamily="34" charset="0"/>
                <a:cs typeface="Arial" panose="020B0604020202090204" pitchFamily="34" charset="0"/>
              </a:rPr>
              <a:t>Buffer </a:t>
            </a:r>
            <a:r>
              <a:rPr lang="zh-CN" altLang="en-US" smtClean="0">
                <a:solidFill>
                  <a:srgbClr val="EA0000"/>
                </a:solidFill>
                <a:latin typeface="Arial" panose="020B0604020202090204" pitchFamily="34" charset="0"/>
                <a:cs typeface="Arial" panose="020B0604020202090204" pitchFamily="34" charset="0"/>
              </a:rPr>
              <a:t>数组</a:t>
            </a:r>
            <a:r>
              <a:rPr lang="en-US" altLang="zh-CN" smtClean="0">
                <a:solidFill>
                  <a:srgbClr val="EA0000"/>
                </a:solidFill>
                <a:latin typeface="Arial" panose="020B0604020202090204" pitchFamily="34" charset="0"/>
                <a:cs typeface="Arial" panose="020B0604020202090204" pitchFamily="34" charset="0"/>
              </a:rPr>
              <a:t>) </a:t>
            </a:r>
            <a:r>
              <a:rPr lang="zh-CN" altLang="en-US" smtClean="0">
                <a:solidFill>
                  <a:srgbClr val="EA0000"/>
                </a:solidFill>
                <a:latin typeface="Arial" panose="020B0604020202090204" pitchFamily="34" charset="0"/>
                <a:cs typeface="Arial" panose="020B0604020202090204" pitchFamily="34" charset="0"/>
              </a:rPr>
              <a:t>完成读写操作</a:t>
            </a:r>
            <a:r>
              <a:rPr lang="zh-CN" altLang="en-US" smtClean="0">
                <a:latin typeface="Arial" panose="020B0604020202090204" pitchFamily="34" charset="0"/>
                <a:cs typeface="Arial" panose="020B0604020202090204" pitchFamily="34" charset="0"/>
              </a:rPr>
              <a:t>，即 </a:t>
            </a:r>
            <a:r>
              <a:rPr lang="en-US" altLang="zh-CN" smtClean="0">
                <a:highlight>
                  <a:srgbClr val="FFFF00"/>
                </a:highlight>
                <a:latin typeface="Arial" panose="020B0604020202090204" pitchFamily="34" charset="0"/>
                <a:cs typeface="Arial" panose="020B0604020202090204" pitchFamily="34" charset="0"/>
              </a:rPr>
              <a:t>Scattering</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和 </a:t>
            </a:r>
            <a:r>
              <a:rPr lang="en-US" altLang="zh-CN" smtClean="0">
                <a:highlight>
                  <a:srgbClr val="FFFF00"/>
                </a:highlight>
                <a:latin typeface="Arial" panose="020B0604020202090204" pitchFamily="34" charset="0"/>
                <a:cs typeface="Arial" panose="020B0604020202090204" pitchFamily="34" charset="0"/>
              </a:rPr>
              <a:t>Gathering</a:t>
            </a:r>
            <a:r>
              <a:rPr lang="en-US" altLang="zh-CN" smtClean="0">
                <a:latin typeface="Arial" panose="020B0604020202090204" pitchFamily="34" charset="0"/>
                <a:cs typeface="Arial" panose="020B0604020202090204" pitchFamily="34" charset="0"/>
              </a:rPr>
              <a:t> 【</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highlight>
                  <a:srgbClr val="FFFF00"/>
                </a:highlight>
              </a:rPr>
              <a:t>Selector </a:t>
            </a:r>
            <a:r>
              <a:rPr lang="zh-CN" altLang="en-US" b="1" smtClean="0">
                <a:solidFill>
                  <a:srgbClr val="DA0000"/>
                </a:solidFill>
                <a:highlight>
                  <a:srgbClr val="FFFF00"/>
                </a:highlight>
              </a:rPr>
              <a:t>能</a:t>
            </a:r>
            <a:r>
              <a:rPr lang="zh-CN" altLang="en-US" b="1">
                <a:solidFill>
                  <a:srgbClr val="DA0000"/>
                </a:solidFill>
                <a:highlight>
                  <a:srgbClr val="FFFF00"/>
                </a:highlight>
              </a:rPr>
              <a:t>够检测多个注册的通道上是否有事件发</a:t>
            </a:r>
            <a:r>
              <a:rPr lang="zh-CN" altLang="en-US" b="1" smtClean="0">
                <a:solidFill>
                  <a:srgbClr val="DA0000"/>
                </a:solidFill>
                <a:highlight>
                  <a:srgbClr val="FFFF00"/>
                </a:highlight>
              </a:rPr>
              <a:t>生</a:t>
            </a:r>
            <a:r>
              <a:rPr lang="en-US" altLang="zh-CN" b="1" smtClean="0">
                <a:solidFill>
                  <a:srgbClr val="DA0000"/>
                </a:solidFill>
                <a:highlight>
                  <a:srgbClr val="FFFF00"/>
                </a:highlight>
              </a:rPr>
              <a:t>(</a:t>
            </a:r>
            <a:r>
              <a:rPr lang="zh-CN" altLang="en-US" b="1">
                <a:solidFill>
                  <a:srgbClr val="DA0000"/>
                </a:solidFill>
                <a:highlight>
                  <a:srgbClr val="FFFF00"/>
                </a:highlight>
              </a:rPr>
              <a:t>注意</a:t>
            </a:r>
            <a:r>
              <a:rPr lang="en-US" altLang="zh-CN" b="1" smtClean="0">
                <a:solidFill>
                  <a:srgbClr val="DA0000"/>
                </a:solidFill>
                <a:highlight>
                  <a:srgbClr val="FFFF00"/>
                </a:highlight>
              </a:rPr>
              <a:t>:</a:t>
            </a:r>
            <a:r>
              <a:rPr lang="zh-CN" altLang="en-US" b="1">
                <a:solidFill>
                  <a:srgbClr val="DA0000"/>
                </a:solidFill>
                <a:highlight>
                  <a:srgbClr val="FFFF00"/>
                </a:highlight>
              </a:rPr>
              <a:t>多个</a:t>
            </a:r>
            <a:r>
              <a:rPr lang="en-US" altLang="zh-CN" b="1">
                <a:solidFill>
                  <a:srgbClr val="DA0000"/>
                </a:solidFill>
                <a:highlight>
                  <a:srgbClr val="FFFF00"/>
                </a:highlight>
              </a:rPr>
              <a:t>Channel</a:t>
            </a:r>
            <a:r>
              <a:rPr lang="zh-CN" altLang="en-US" b="1">
                <a:solidFill>
                  <a:srgbClr val="DA0000"/>
                </a:solidFill>
                <a:highlight>
                  <a:srgbClr val="FFFF00"/>
                </a:highlight>
              </a:rPr>
              <a:t>以事件的方式可以注册到同一个</a:t>
            </a:r>
            <a:r>
              <a:rPr lang="en-US" altLang="zh-CN" b="1" smtClean="0">
                <a:solidFill>
                  <a:srgbClr val="DA0000"/>
                </a:solidFill>
                <a:highlight>
                  <a:srgbClr val="FFFF00"/>
                </a:highlight>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highlight>
                  <a:srgbClr val="FFFF00"/>
                </a:highlight>
              </a:rPr>
              <a:t>避</a:t>
            </a:r>
            <a:r>
              <a:rPr lang="zh-CN" altLang="en-US">
                <a:highlight>
                  <a:srgbClr val="FFFF00"/>
                </a:highlight>
              </a:rPr>
              <a:t>免了多线程之间的上下文切换导致的开</a:t>
            </a:r>
            <a:r>
              <a:rPr lang="zh-CN" altLang="en-US" smtClean="0">
                <a:highlight>
                  <a:srgbClr val="FFFF00"/>
                </a:highlight>
              </a:rPr>
              <a:t>销</a:t>
            </a:r>
            <a:endParaRPr lang="zh-CN" altLang="en-US" smtClean="0">
              <a:highlight>
                <a:srgbClr val="FFFF00"/>
              </a:highlight>
            </a:endParaRPr>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22461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68" y="172867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solidFill>
                  <a:srgbClr val="FF0000"/>
                </a:solidFill>
                <a:highlight>
                  <a:srgbClr val="FFFF00"/>
                </a:highlight>
              </a:rPr>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solidFill>
                  <a:srgbClr val="FF0000"/>
                </a:solidFill>
              </a:rPr>
              <a:t>线</a:t>
            </a:r>
            <a:r>
              <a:rPr lang="zh-CN" altLang="en-US" sz="1600">
                <a:solidFill>
                  <a:srgbClr val="FF0000"/>
                </a:solidFill>
              </a:rPr>
              <a:t>程通常将非阻塞 </a:t>
            </a:r>
            <a:r>
              <a:rPr lang="en-US" altLang="zh-CN" sz="1600">
                <a:solidFill>
                  <a:srgbClr val="FF0000"/>
                </a:solidFill>
              </a:rPr>
              <a:t>IO </a:t>
            </a:r>
            <a:r>
              <a:rPr lang="zh-CN" altLang="en-US" sz="1600">
                <a:solidFill>
                  <a:srgbClr val="FF0000"/>
                </a:solidFill>
              </a:rPr>
              <a:t>的空闲时间用于在其他通道上执行 </a:t>
            </a:r>
            <a:r>
              <a:rPr lang="en-US" altLang="zh-CN" sz="1600">
                <a:solidFill>
                  <a:srgbClr val="FF0000"/>
                </a:solidFill>
              </a:rPr>
              <a:t>IO </a:t>
            </a:r>
            <a:r>
              <a:rPr lang="zh-CN" altLang="en-US" sz="1600">
                <a:solidFill>
                  <a:srgbClr val="FF0000"/>
                </a:solidFill>
              </a:rPr>
              <a:t>操作</a:t>
            </a:r>
            <a:r>
              <a:rPr lang="zh-CN" altLang="en-US" sz="1600"/>
              <a:t>，所以单独的线程可以管理多个输入和输出通道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a:t>
            </a:r>
            <a:r>
              <a:rPr lang="zh-CN" altLang="en-US" sz="1600">
                <a:solidFill>
                  <a:srgbClr val="FF0000"/>
                </a:solidFill>
              </a:rPr>
              <a:t>避免由于频繁 </a:t>
            </a:r>
            <a:r>
              <a:rPr lang="en-US" altLang="zh-CN" sz="1600">
                <a:solidFill>
                  <a:srgbClr val="FF0000"/>
                </a:solidFill>
              </a:rPr>
              <a:t>I/O </a:t>
            </a:r>
            <a:r>
              <a:rPr lang="zh-CN" altLang="en-US" sz="1600">
                <a:solidFill>
                  <a:srgbClr val="FF0000"/>
                </a:solidFill>
              </a:rPr>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547625" y="1236684"/>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547370" y="2334260"/>
            <a:ext cx="6384290" cy="2306955"/>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a:t>
            </a:r>
            <a:r>
              <a:rPr lang="en-US" altLang="zh-CN" b="1">
                <a:solidFill>
                  <a:srgbClr val="FF0000"/>
                </a:solidFill>
              </a:rPr>
              <a:t>open</a:t>
            </a:r>
            <a:r>
              <a:rPr lang="en-US" altLang="zh-CN" b="1" smtClean="0"/>
              <a:t>(); //</a:t>
            </a:r>
            <a:r>
              <a:rPr lang="zh-CN" altLang="en-US" b="1" smtClean="0"/>
              <a:t>得</a:t>
            </a:r>
            <a:r>
              <a:rPr lang="zh-CN" altLang="en-US" b="1"/>
              <a:t>到一个选择器对象</a:t>
            </a:r>
            <a:endParaRPr lang="zh-CN" altLang="en-US" b="1"/>
          </a:p>
          <a:p>
            <a:r>
              <a:rPr lang="en-US" altLang="zh-CN" b="1" smtClean="0"/>
              <a:t>public </a:t>
            </a:r>
            <a:r>
              <a:rPr lang="en-US" altLang="zh-CN" b="1"/>
              <a:t>int </a:t>
            </a:r>
            <a:r>
              <a:rPr lang="en-US" altLang="zh-CN" b="1">
                <a:solidFill>
                  <a:srgbClr val="FF0000"/>
                </a:solidFill>
              </a:rPr>
              <a:t>select</a:t>
            </a:r>
            <a:r>
              <a:rPr lang="en-US" altLang="zh-CN" b="1"/>
              <a:t>(long timeout</a:t>
            </a:r>
            <a:r>
              <a:rPr lang="en-US" altLang="zh-CN" b="1" smtClean="0"/>
              <a:t>); //</a:t>
            </a:r>
            <a:r>
              <a:rPr lang="zh-CN" altLang="en-US" b="1" smtClean="0"/>
              <a:t>监</a:t>
            </a:r>
            <a:r>
              <a:rPr lang="zh-CN" altLang="en-US" b="1"/>
              <a:t>控所有注册的通道，当其中有 </a:t>
            </a:r>
            <a:r>
              <a:rPr lang="en-US" altLang="zh-CN" b="1"/>
              <a:t>IO </a:t>
            </a:r>
            <a:r>
              <a:rPr lang="zh-CN" altLang="en-US" b="1"/>
              <a:t>操作可以进行时，将对应的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a:t>
            </a:r>
            <a:r>
              <a:rPr lang="en-US" altLang="zh-CN" b="1">
                <a:solidFill>
                  <a:srgbClr val="FF0000"/>
                </a:solidFill>
              </a:rPr>
              <a:t>selectedKeys</a:t>
            </a:r>
            <a:r>
              <a:rPr lang="en-US" altLang="zh-CN" b="1" smtClean="0"/>
              <a:t>(); //</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42" y="233447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69285"/>
          </a:xfrm>
          <a:prstGeom prst="rect">
            <a:avLst/>
          </a:prstGeom>
          <a:noFill/>
        </p:spPr>
        <p:txBody>
          <a:bodyPr wrap="square" rtlCol="0">
            <a:spAutoFit/>
          </a:bodyPr>
          <a:lstStyle/>
          <a:p>
            <a:r>
              <a:rPr lang="zh-CN" altLang="en-US" sz="2000" b="1" smtClean="0">
                <a:solidFill>
                  <a:srgbClr val="0070C0"/>
                </a:solidFill>
                <a:latin typeface="Arial" panose="020B0604020202090204" pitchFamily="34" charset="0"/>
                <a:cs typeface="Arial" panose="020B0604020202090204" pitchFamily="34" charset="0"/>
              </a:rPr>
              <a:t>注意事项</a:t>
            </a:r>
            <a:endParaRPr lang="en-US" altLang="zh-CN" sz="2000" b="1">
              <a:solidFill>
                <a:srgbClr val="0070C0"/>
              </a:solidFill>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NIO</a:t>
            </a:r>
            <a:r>
              <a:rPr lang="zh-CN" altLang="en-US" smtClean="0">
                <a:latin typeface="Arial" panose="020B0604020202090204" pitchFamily="34" charset="0"/>
                <a:cs typeface="Arial" panose="020B0604020202090204" pitchFamily="34" charset="0"/>
              </a:rPr>
              <a:t>中的 </a:t>
            </a:r>
            <a:r>
              <a:rPr lang="en-US" altLang="zh-CN" smtClean="0">
                <a:latin typeface="Arial" panose="020B0604020202090204" pitchFamily="34" charset="0"/>
                <a:cs typeface="Arial" panose="020B0604020202090204" pitchFamily="34" charset="0"/>
              </a:rPr>
              <a:t>ServerSocketChannel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ServerSocket</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SocketChannel</a:t>
            </a:r>
            <a:r>
              <a:rPr lang="zh-CN" altLang="en-US" smtClean="0">
                <a:latin typeface="Arial" panose="020B0604020202090204" pitchFamily="34" charset="0"/>
                <a:cs typeface="Arial" panose="020B0604020202090204" pitchFamily="34" charset="0"/>
              </a:rPr>
              <a:t>功能类似</a:t>
            </a:r>
            <a:r>
              <a:rPr lang="en-US" altLang="zh-CN" smtClean="0">
                <a:latin typeface="Arial" panose="020B0604020202090204" pitchFamily="34" charset="0"/>
                <a:cs typeface="Arial" panose="020B0604020202090204" pitchFamily="34" charset="0"/>
              </a:rPr>
              <a:t>Socket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selector </a:t>
            </a:r>
            <a:r>
              <a:rPr lang="zh-CN" altLang="en-US" smtClean="0">
                <a:latin typeface="Arial" panose="020B0604020202090204" pitchFamily="34" charset="0"/>
                <a:cs typeface="Arial" panose="020B0604020202090204" pitchFamily="34" charset="0"/>
              </a:rPr>
              <a:t>相关方法说明</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r>
              <a:rPr lang="en-US" altLang="zh-CN"/>
              <a:t>selector.select</a:t>
            </a:r>
            <a:r>
              <a:rPr lang="en-US" altLang="zh-CN" smtClean="0"/>
              <a:t>() //</a:t>
            </a:r>
            <a:r>
              <a:rPr lang="zh-CN" altLang="en-US" smtClean="0"/>
              <a:t>阻塞</a:t>
            </a:r>
            <a:r>
              <a:rPr lang="en-US" altLang="zh-CN" sz="1200" smtClean="0">
                <a:highlight>
                  <a:srgbClr val="FFFF00"/>
                </a:highlight>
              </a:rPr>
              <a:t>(</a:t>
            </a:r>
            <a:r>
              <a:rPr lang="zh-CN" altLang="en-US" sz="1200" smtClean="0">
                <a:highlight>
                  <a:srgbClr val="FFFF00"/>
                </a:highlight>
              </a:rPr>
              <a:t>注册在</a:t>
            </a:r>
            <a:r>
              <a:rPr lang="en-US" altLang="zh-CN" sz="1200" smtClean="0">
                <a:highlight>
                  <a:srgbClr val="FFFF00"/>
                </a:highlight>
              </a:rPr>
              <a:t>Selector</a:t>
            </a:r>
            <a:r>
              <a:rPr lang="zh-CN" altLang="en-US" sz="1200" smtClean="0">
                <a:highlight>
                  <a:srgbClr val="FFFF00"/>
                </a:highlight>
              </a:rPr>
              <a:t>上面的</a:t>
            </a:r>
            <a:r>
              <a:rPr lang="en-US" altLang="zh-CN" sz="1200" smtClean="0">
                <a:highlight>
                  <a:srgbClr val="FFFF00"/>
                </a:highlight>
              </a:rPr>
              <a:t>Channel</a:t>
            </a:r>
            <a:r>
              <a:rPr lang="zh-CN" altLang="en-US" sz="1200" smtClean="0">
                <a:highlight>
                  <a:srgbClr val="FFFF00"/>
                </a:highlight>
              </a:rPr>
              <a:t>至少有一个事件发生，它才会返回，否则会一直阻塞</a:t>
            </a:r>
            <a:r>
              <a:rPr lang="en-US" altLang="zh-CN" sz="1200" smtClean="0">
                <a:highlight>
                  <a:srgbClr val="FFFF00"/>
                </a:highlight>
              </a:rPr>
              <a:t>)</a:t>
            </a:r>
            <a:endParaRPr lang="en-US" altLang="zh-CN"/>
          </a:p>
          <a:p>
            <a:r>
              <a:rPr lang="en-US" altLang="zh-CN" smtClean="0"/>
              <a:t>selector.select(1000); //</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 //</a:t>
            </a:r>
            <a:r>
              <a:rPr lang="zh-CN" altLang="en-US" smtClean="0"/>
              <a:t>唤</a:t>
            </a:r>
            <a:r>
              <a:rPr lang="zh-CN" altLang="en-US"/>
              <a:t>醒</a:t>
            </a:r>
            <a:r>
              <a:rPr lang="en-US" altLang="zh-CN"/>
              <a:t>selector</a:t>
            </a:r>
            <a:endParaRPr lang="en-US" altLang="zh-CN"/>
          </a:p>
          <a:p>
            <a:r>
              <a:rPr lang="en-US" altLang="zh-CN" smtClean="0"/>
              <a:t>selector.selectNow(); //</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344805" y="1151890"/>
            <a:ext cx="6203950" cy="706755"/>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zh-CN" altLang="en-US" sz="2000" smtClean="0"/>
          </a:p>
        </p:txBody>
      </p:sp>
      <p:graphicFrame>
        <p:nvGraphicFramePr>
          <p:cNvPr id="8" name="对象 7"/>
          <p:cNvGraphicFramePr>
            <a:graphicFrameLocks noChangeAspect="1"/>
          </p:cNvGraphicFramePr>
          <p:nvPr/>
        </p:nvGraphicFramePr>
        <p:xfrm>
          <a:off x="7126491" y="813155"/>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7126491" y="813155"/>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928992" y="813155"/>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928992" y="813155"/>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04433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2070" y="1858645"/>
            <a:ext cx="3403600" cy="3446145"/>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200" smtClean="0">
                <a:solidFill>
                  <a:srgbClr val="FF0000"/>
                </a:solidFill>
              </a:rPr>
              <a:t>当客户端连接时，会通过</a:t>
            </a:r>
            <a:r>
              <a:rPr lang="en-US" altLang="zh-CN" sz="1200" smtClean="0">
                <a:solidFill>
                  <a:srgbClr val="FF0000"/>
                </a:solidFill>
              </a:rPr>
              <a:t>ServerSocketChannel </a:t>
            </a:r>
            <a:r>
              <a:rPr lang="zh-CN" altLang="en-US" sz="1200" smtClean="0">
                <a:solidFill>
                  <a:srgbClr val="FF0000"/>
                </a:solidFill>
              </a:rPr>
              <a:t>得到 </a:t>
            </a:r>
            <a:r>
              <a:rPr lang="en-US" altLang="zh-CN" sz="1200" smtClean="0">
                <a:solidFill>
                  <a:srgbClr val="FF0000"/>
                </a:solidFill>
              </a:rPr>
              <a:t>SocketChannel</a:t>
            </a:r>
            <a:endParaRPr lang="en-US" altLang="zh-CN" sz="1200" smtClean="0">
              <a:solidFill>
                <a:srgbClr val="FF0000"/>
              </a:solidFill>
            </a:endParaRPr>
          </a:p>
          <a:p>
            <a:pPr marL="342900" indent="-342900">
              <a:buFontTx/>
              <a:buAutoNum type="arabicPeriod"/>
            </a:pPr>
            <a:r>
              <a:rPr lang="en-US" altLang="zh-CN" sz="1200" smtClean="0">
                <a:solidFill>
                  <a:srgbClr val="FF0000"/>
                </a:solidFill>
              </a:rPr>
              <a:t>Selector </a:t>
            </a:r>
            <a:r>
              <a:rPr lang="zh-CN" altLang="en-US" sz="1200">
                <a:solidFill>
                  <a:srgbClr val="FF0000"/>
                </a:solidFill>
              </a:rPr>
              <a:t>进行监听  </a:t>
            </a:r>
            <a:r>
              <a:rPr lang="en-US" altLang="zh-CN" sz="1200">
                <a:solidFill>
                  <a:srgbClr val="FF0000"/>
                </a:solidFill>
              </a:rPr>
              <a:t>select </a:t>
            </a:r>
            <a:r>
              <a:rPr lang="zh-CN" altLang="en-US" sz="1200">
                <a:solidFill>
                  <a:srgbClr val="FF0000"/>
                </a:solidFill>
              </a:rPr>
              <a:t>方法</a:t>
            </a:r>
            <a:r>
              <a:rPr lang="en-US" altLang="zh-CN" sz="1200">
                <a:solidFill>
                  <a:srgbClr val="FF0000"/>
                </a:solidFill>
              </a:rPr>
              <a:t>, </a:t>
            </a:r>
            <a:r>
              <a:rPr lang="zh-CN" altLang="en-US" sz="1200">
                <a:solidFill>
                  <a:srgbClr val="FF0000"/>
                </a:solidFill>
              </a:rPr>
              <a:t>返回当前管理的有事件发生的通道的个数</a:t>
            </a:r>
            <a:r>
              <a:rPr lang="en-US" altLang="zh-CN" sz="1200">
                <a:solidFill>
                  <a:srgbClr val="FF0000"/>
                </a:solidFill>
              </a:rPr>
              <a:t>.</a:t>
            </a:r>
            <a:endParaRPr lang="en-US" altLang="zh-CN" sz="120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smtClean="0">
                <a:solidFill>
                  <a:srgbClr val="FF0000"/>
                </a:solidFill>
              </a:rPr>
              <a:t>将</a:t>
            </a:r>
            <a:r>
              <a:rPr lang="en-US" altLang="zh-CN" sz="1200" smtClean="0">
                <a:solidFill>
                  <a:srgbClr val="FF0000"/>
                </a:solidFill>
              </a:rPr>
              <a:t>socketChannel</a:t>
            </a:r>
            <a:r>
              <a:rPr lang="zh-CN" altLang="en-US" sz="1200" smtClean="0">
                <a:solidFill>
                  <a:srgbClr val="FF0000"/>
                </a:solidFill>
              </a:rPr>
              <a:t>注册到</a:t>
            </a:r>
            <a:r>
              <a:rPr lang="en-US" altLang="zh-CN" sz="1200" smtClean="0">
                <a:solidFill>
                  <a:srgbClr val="FF0000"/>
                </a:solidFill>
              </a:rPr>
              <a:t>Selector</a:t>
            </a:r>
            <a:r>
              <a:rPr lang="zh-CN" altLang="en-US" sz="1200" smtClean="0">
                <a:solidFill>
                  <a:srgbClr val="FF0000"/>
                </a:solidFill>
              </a:rPr>
              <a:t>上</a:t>
            </a:r>
            <a:r>
              <a:rPr lang="en-US" altLang="zh-CN" sz="1200">
                <a:solidFill>
                  <a:srgbClr val="FF0000"/>
                </a:solidFill>
              </a:rPr>
              <a:t>, register(Selector sel, </a:t>
            </a:r>
            <a:r>
              <a:rPr lang="en-US" altLang="zh-CN" sz="1200" b="1">
                <a:solidFill>
                  <a:srgbClr val="FF0000"/>
                </a:solidFill>
              </a:rPr>
              <a:t>int </a:t>
            </a:r>
            <a:r>
              <a:rPr lang="en-US" altLang="zh-CN" sz="1200">
                <a:solidFill>
                  <a:srgbClr val="FF0000"/>
                </a:solidFill>
              </a:rPr>
              <a:t>ops</a:t>
            </a:r>
            <a:r>
              <a:rPr lang="en-US" altLang="zh-CN" sz="1200" smtClean="0">
                <a:solidFill>
                  <a:srgbClr val="FF0000"/>
                </a:solidFill>
              </a:rPr>
              <a:t>), </a:t>
            </a:r>
            <a:r>
              <a:rPr lang="zh-CN" altLang="en-US" sz="1200" smtClean="0">
                <a:solidFill>
                  <a:srgbClr val="FF0000"/>
                </a:solidFill>
              </a:rPr>
              <a:t>一个</a:t>
            </a:r>
            <a:r>
              <a:rPr lang="en-US" altLang="zh-CN" sz="1200" smtClean="0">
                <a:solidFill>
                  <a:srgbClr val="FF0000"/>
                </a:solidFill>
              </a:rPr>
              <a:t>selector</a:t>
            </a:r>
            <a:r>
              <a:rPr lang="zh-CN" altLang="en-US" sz="1200" smtClean="0">
                <a:solidFill>
                  <a:srgbClr val="FF0000"/>
                </a:solidFill>
              </a:rPr>
              <a:t>上可以注册多个</a:t>
            </a:r>
            <a:r>
              <a:rPr lang="en-US" altLang="zh-CN" sz="1200" smtClean="0">
                <a:solidFill>
                  <a:srgbClr val="FF0000"/>
                </a:solidFill>
              </a:rPr>
              <a:t>SocketChannel</a:t>
            </a:r>
            <a:endParaRPr lang="en-US" altLang="zh-CN" sz="1200" smtClean="0">
              <a:solidFill>
                <a:srgbClr val="FF0000"/>
              </a:solidFill>
            </a:endParaRPr>
          </a:p>
          <a:p>
            <a:pPr marL="342900" indent="-342900">
              <a:buAutoNum type="arabicPeriod"/>
            </a:pPr>
            <a:endParaRPr lang="en-US" altLang="zh-CN" sz="1200" smtClean="0">
              <a:solidFill>
                <a:srgbClr val="FF0000"/>
              </a:solidFill>
            </a:endParaRPr>
          </a:p>
          <a:p>
            <a:pPr marL="342900" indent="-342900">
              <a:buAutoNum type="arabicPeriod"/>
            </a:pPr>
            <a:r>
              <a:rPr lang="zh-CN" altLang="en-US" sz="1200">
                <a:solidFill>
                  <a:srgbClr val="FF0000"/>
                </a:solidFill>
              </a:rPr>
              <a:t>注</a:t>
            </a:r>
            <a:r>
              <a:rPr lang="zh-CN" altLang="en-US" sz="1200" smtClean="0">
                <a:solidFill>
                  <a:srgbClr val="FF0000"/>
                </a:solidFill>
              </a:rPr>
              <a:t>册后返回一个 </a:t>
            </a:r>
            <a:r>
              <a:rPr lang="en-US" altLang="zh-CN" sz="1200" smtClean="0">
                <a:solidFill>
                  <a:srgbClr val="FF0000"/>
                </a:solidFill>
              </a:rPr>
              <a:t>SelectionKey, </a:t>
            </a:r>
            <a:r>
              <a:rPr lang="zh-CN" altLang="en-US" sz="1200" smtClean="0">
                <a:solidFill>
                  <a:srgbClr val="FF0000"/>
                </a:solidFill>
              </a:rPr>
              <a:t>会和该</a:t>
            </a:r>
            <a:r>
              <a:rPr lang="en-US" altLang="zh-CN" sz="1200" smtClean="0">
                <a:solidFill>
                  <a:srgbClr val="FF0000"/>
                </a:solidFill>
              </a:rPr>
              <a:t>Selector </a:t>
            </a:r>
            <a:r>
              <a:rPr lang="zh-CN" altLang="en-US" sz="1200" smtClean="0">
                <a:solidFill>
                  <a:srgbClr val="FF0000"/>
                </a:solidFill>
              </a:rPr>
              <a:t>关联</a:t>
            </a:r>
            <a:r>
              <a:rPr lang="en-US" altLang="zh-CN" sz="1200" smtClean="0">
                <a:solidFill>
                  <a:srgbClr val="FF0000"/>
                </a:solidFill>
              </a:rPr>
              <a:t>(</a:t>
            </a:r>
            <a:r>
              <a:rPr lang="zh-CN" altLang="en-US" sz="1200" smtClean="0">
                <a:solidFill>
                  <a:srgbClr val="FF0000"/>
                </a:solidFill>
              </a:rPr>
              <a:t>集合</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进一步得到各个 </a:t>
            </a:r>
            <a:r>
              <a:rPr lang="en-US" altLang="zh-CN" sz="1200" smtClean="0">
                <a:solidFill>
                  <a:srgbClr val="FF0000"/>
                </a:solidFill>
              </a:rPr>
              <a:t>SelectionKey (</a:t>
            </a:r>
            <a:r>
              <a:rPr lang="zh-CN" altLang="en-US" sz="1200" smtClean="0">
                <a:solidFill>
                  <a:srgbClr val="FF0000"/>
                </a:solidFill>
              </a:rPr>
              <a:t>有事件发生</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smtClean="0">
                <a:solidFill>
                  <a:srgbClr val="FF0000"/>
                </a:solidFill>
              </a:rPr>
              <a:t>在通过 </a:t>
            </a:r>
            <a:r>
              <a:rPr lang="en-US" altLang="zh-CN" sz="1200">
                <a:solidFill>
                  <a:srgbClr val="FF0000"/>
                </a:solidFill>
              </a:rPr>
              <a:t>SelectionKey </a:t>
            </a:r>
            <a:r>
              <a:rPr lang="en-US" altLang="zh-CN" sz="1200" smtClean="0">
                <a:solidFill>
                  <a:srgbClr val="FF0000"/>
                </a:solidFill>
              </a:rPr>
              <a:t> </a:t>
            </a:r>
            <a:r>
              <a:rPr lang="zh-CN" altLang="en-US" sz="1200" smtClean="0">
                <a:solidFill>
                  <a:srgbClr val="FF0000"/>
                </a:solidFill>
              </a:rPr>
              <a:t>反向获取 </a:t>
            </a:r>
            <a:r>
              <a:rPr lang="en-US" altLang="zh-CN" sz="1200" smtClean="0">
                <a:solidFill>
                  <a:srgbClr val="FF0000"/>
                </a:solidFill>
              </a:rPr>
              <a:t>SocketChannel , </a:t>
            </a:r>
            <a:r>
              <a:rPr lang="zh-CN" altLang="en-US" sz="1200" smtClean="0">
                <a:solidFill>
                  <a:srgbClr val="FF0000"/>
                </a:solidFill>
              </a:rPr>
              <a:t>方法</a:t>
            </a:r>
            <a:r>
              <a:rPr lang="en-US" altLang="zh-CN" sz="1200" smtClean="0">
                <a:solidFill>
                  <a:srgbClr val="FF0000"/>
                </a:solidFill>
              </a:rPr>
              <a:t> </a:t>
            </a:r>
            <a:r>
              <a:rPr lang="en-US" altLang="zh-CN" sz="1200">
                <a:solidFill>
                  <a:srgbClr val="FF0000"/>
                </a:solidFill>
              </a:rPr>
              <a:t>channel</a:t>
            </a:r>
            <a:r>
              <a:rPr lang="en-US" altLang="zh-CN" sz="1200" smtClean="0">
                <a:solidFill>
                  <a:srgbClr val="FF0000"/>
                </a:solidFill>
              </a:rPr>
              <a:t>()</a:t>
            </a:r>
            <a:endParaRPr lang="en-US" altLang="zh-CN" sz="1200" smtClean="0">
              <a:solidFill>
                <a:srgbClr val="FF0000"/>
              </a:solidFill>
            </a:endParaRPr>
          </a:p>
          <a:p>
            <a:pPr marL="342900" indent="-342900">
              <a:buAutoNum type="arabicPeriod"/>
            </a:pPr>
            <a:r>
              <a:rPr lang="zh-CN" altLang="en-US" sz="1200">
                <a:solidFill>
                  <a:srgbClr val="FF0000"/>
                </a:solidFill>
              </a:rPr>
              <a:t>可</a:t>
            </a:r>
            <a:r>
              <a:rPr lang="zh-CN" altLang="en-US" sz="1200" smtClean="0">
                <a:solidFill>
                  <a:srgbClr val="FF0000"/>
                </a:solidFill>
              </a:rPr>
              <a:t>以通过  </a:t>
            </a:r>
            <a:r>
              <a:rPr lang="zh-CN" altLang="en-US" sz="1200">
                <a:solidFill>
                  <a:srgbClr val="FF0000"/>
                </a:solidFill>
              </a:rPr>
              <a:t>得</a:t>
            </a:r>
            <a:r>
              <a:rPr lang="zh-CN" altLang="en-US" sz="1200" smtClean="0">
                <a:solidFill>
                  <a:srgbClr val="FF0000"/>
                </a:solidFill>
              </a:rPr>
              <a:t>到的 </a:t>
            </a:r>
            <a:r>
              <a:rPr lang="en-US" altLang="zh-CN" sz="1200" smtClean="0">
                <a:solidFill>
                  <a:srgbClr val="FF0000"/>
                </a:solidFill>
              </a:rPr>
              <a:t>channel </a:t>
            </a:r>
            <a:r>
              <a:rPr lang="zh-CN" altLang="en-US" sz="1200" smtClean="0">
                <a:solidFill>
                  <a:srgbClr val="FF0000"/>
                </a:solidFill>
              </a:rPr>
              <a:t> </a:t>
            </a:r>
            <a:r>
              <a:rPr lang="en-US" altLang="zh-CN" sz="1200" smtClean="0">
                <a:solidFill>
                  <a:srgbClr val="FF0000"/>
                </a:solidFill>
              </a:rPr>
              <a:t>, </a:t>
            </a:r>
            <a:r>
              <a:rPr lang="zh-CN" altLang="en-US" sz="1200" smtClean="0">
                <a:solidFill>
                  <a:srgbClr val="FF0000"/>
                </a:solidFill>
              </a:rPr>
              <a:t>完成业务处理</a:t>
            </a:r>
            <a:endParaRPr lang="en-US" altLang="zh-CN" sz="1200" smtClean="0"/>
          </a:p>
          <a:p>
            <a:pPr marL="342900" indent="-342900">
              <a:buAutoNum type="arabicPeriod"/>
            </a:pPr>
            <a:r>
              <a:rPr lang="zh-CN" altLang="en-US" sz="1200"/>
              <a:t>代</a:t>
            </a:r>
            <a:r>
              <a:rPr lang="zh-CN" altLang="en-US" sz="1200" smtClean="0"/>
              <a:t>码撑腰。。。</a:t>
            </a:r>
            <a:endParaRPr lang="zh-CN" altLang="en-US"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2" name="TextBox 1"/>
          <p:cNvSpPr txBox="1"/>
          <p:nvPr/>
        </p:nvSpPr>
        <p:spPr>
          <a:xfrm>
            <a:off x="506263" y="1368127"/>
            <a:ext cx="8836843" cy="286131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a:t>
            </a:r>
            <a:r>
              <a:rPr lang="zh-CN" altLang="en-US">
                <a:solidFill>
                  <a:srgbClr val="FF0000"/>
                </a:solidFill>
                <a:highlight>
                  <a:srgbClr val="FFFF00"/>
                </a:highlight>
              </a:rPr>
              <a:t>异步的、基于事件驱动</a:t>
            </a:r>
            <a:r>
              <a:rPr lang="zh-CN" altLang="en-US"/>
              <a:t>的网络应用框</a:t>
            </a:r>
            <a:r>
              <a:rPr lang="zh-CN" altLang="en-US" smtClean="0"/>
              <a:t>架，</a:t>
            </a:r>
            <a:r>
              <a:rPr lang="zh-CN" altLang="en-US"/>
              <a:t>用以快速开发高性能、高可靠性的</a:t>
            </a:r>
            <a:r>
              <a:rPr lang="zh-CN" altLang="en-US">
                <a:solidFill>
                  <a:srgbClr val="FF0000"/>
                </a:solidFill>
                <a:highlight>
                  <a:srgbClr val="FFFF00"/>
                </a:highlight>
              </a:rPr>
              <a:t>网络 </a:t>
            </a:r>
            <a:r>
              <a:rPr lang="en-US" altLang="zh-CN">
                <a:solidFill>
                  <a:srgbClr val="FF0000"/>
                </a:solidFill>
                <a:highlight>
                  <a:srgbClr val="FFFF00"/>
                </a:highlight>
              </a:rPr>
              <a:t>IO </a:t>
            </a:r>
            <a:r>
              <a:rPr lang="zh-CN" altLang="en-US">
                <a:solidFill>
                  <a:srgbClr val="FF0000"/>
                </a:solidFill>
                <a:highlight>
                  <a:srgbClr val="FFFF00"/>
                </a:highlight>
              </a:rPr>
              <a:t>程</a:t>
            </a:r>
            <a:r>
              <a:rPr lang="zh-CN" altLang="en-US" smtClean="0">
                <a:solidFill>
                  <a:srgbClr val="FF0000"/>
                </a:solidFill>
                <a:highlight>
                  <a:srgbClr val="FFFF00"/>
                </a:highlight>
              </a:rPr>
              <a:t>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solidFill>
                  <a:srgbClr val="FF0000"/>
                </a:solidFill>
                <a:highlight>
                  <a:srgbClr val="FFFF00"/>
                </a:highlight>
              </a:rPr>
              <a:t>TCP</a:t>
            </a:r>
            <a:r>
              <a:rPr lang="zh-CN" altLang="en-US">
                <a:solidFill>
                  <a:srgbClr val="FF0000"/>
                </a:solidFill>
                <a:highlight>
                  <a:srgbClr val="FFFF00"/>
                </a:highlight>
              </a:rPr>
              <a:t>协议</a:t>
            </a:r>
            <a:r>
              <a:rPr lang="zh-CN" altLang="en-US"/>
              <a:t>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solidFill>
                  <a:srgbClr val="FF0000"/>
                </a:solidFill>
                <a:highlight>
                  <a:srgbClr val="FFFF00"/>
                </a:highlight>
              </a:rPr>
              <a:t>NIO</a:t>
            </a:r>
            <a:r>
              <a:rPr lang="zh-CN" altLang="en-US">
                <a:solidFill>
                  <a:srgbClr val="FF0000"/>
                </a:solidFill>
                <a:highlight>
                  <a:srgbClr val="FFFF00"/>
                </a:highlight>
              </a:rPr>
              <a:t>框架</a:t>
            </a:r>
            <a:r>
              <a:rPr lang="zh-CN" altLang="en-US"/>
              <a:t>，适用于服务器通讯相关的多种应用场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152863"/>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506295" y="210722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255"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363723"/>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224169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a:t>
            </a:r>
            <a:r>
              <a:rPr lang="zh-CN" altLang="en-US" smtClean="0">
                <a:latin typeface="Arial" panose="020B0604020202090204" pitchFamily="34" charset="0"/>
                <a:cs typeface="Arial" panose="020B0604020202090204" pitchFamily="34" charset="0"/>
              </a:rPr>
              <a:t>贝是网</a:t>
            </a:r>
            <a:r>
              <a:rPr lang="zh-CN" altLang="en-US">
                <a:latin typeface="Arial" panose="020B0604020202090204" pitchFamily="34" charset="0"/>
                <a:cs typeface="Arial" panose="020B0604020202090204" pitchFamily="34" charset="0"/>
              </a:rPr>
              <a:t>络编程的关</a:t>
            </a:r>
            <a:r>
              <a:rPr lang="zh-CN" altLang="en-US" smtClean="0">
                <a:latin typeface="Arial" panose="020B0604020202090204" pitchFamily="34" charset="0"/>
                <a:cs typeface="Arial" panose="020B0604020202090204" pitchFamily="34" charset="0"/>
              </a:rPr>
              <a:t>键，</a:t>
            </a:r>
            <a:r>
              <a:rPr lang="zh-CN" altLang="en-US">
                <a:latin typeface="Arial" panose="020B0604020202090204" pitchFamily="34" charset="0"/>
                <a:cs typeface="Arial" panose="020B0604020202090204" pitchFamily="34" charset="0"/>
              </a:rPr>
              <a:t>很多</a:t>
            </a:r>
            <a:r>
              <a:rPr lang="zh-CN" altLang="en-US" smtClean="0">
                <a:latin typeface="Arial" panose="020B0604020202090204" pitchFamily="34" charset="0"/>
                <a:cs typeface="Arial" panose="020B0604020202090204" pitchFamily="34" charset="0"/>
              </a:rPr>
              <a:t>性</a:t>
            </a:r>
            <a:r>
              <a:rPr lang="zh-CN" altLang="en-US">
                <a:latin typeface="Arial" panose="020B0604020202090204" pitchFamily="34" charset="0"/>
                <a:cs typeface="Arial" panose="020B0604020202090204" pitchFamily="34" charset="0"/>
              </a:rPr>
              <a:t>能优化都离不开</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程</a:t>
            </a:r>
            <a:r>
              <a:rPr lang="zh-CN" altLang="en-US" smtClean="0">
                <a:latin typeface="Arial" panose="020B0604020202090204" pitchFamily="34" charset="0"/>
                <a:cs typeface="Arial" panose="020B0604020202090204" pitchFamily="34" charset="0"/>
              </a:rPr>
              <a:t>序</a:t>
            </a:r>
            <a:r>
              <a:rPr lang="zh-CN" altLang="en-US">
                <a:latin typeface="Arial" panose="020B0604020202090204" pitchFamily="34" charset="0"/>
                <a:cs typeface="Arial" panose="020B0604020202090204" pitchFamily="34" charset="0"/>
              </a:rPr>
              <a:t>中</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常用的零拷贝有 </a:t>
            </a: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内存映射</a:t>
            </a:r>
            <a:r>
              <a:rPr lang="en-US" altLang="zh-CN"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a:t>
            </a:r>
            <a:r>
              <a:rPr lang="zh-CN" altLang="en-US">
                <a:latin typeface="Arial" panose="020B0604020202090204" pitchFamily="34" charset="0"/>
                <a:cs typeface="Arial" panose="020B0604020202090204" pitchFamily="34" charset="0"/>
              </a:rPr>
              <a:t>。那么，他们在 </a:t>
            </a:r>
            <a:r>
              <a:rPr lang="en-US" altLang="zh-CN">
                <a:latin typeface="Arial" panose="020B0604020202090204" pitchFamily="34" charset="0"/>
                <a:cs typeface="Arial" panose="020B0604020202090204" pitchFamily="34" charset="0"/>
              </a:rPr>
              <a:t>OS </a:t>
            </a:r>
            <a:r>
              <a:rPr lang="zh-CN" altLang="en-US">
                <a:latin typeface="Arial" panose="020B0604020202090204" pitchFamily="34" charset="0"/>
                <a:cs typeface="Arial" panose="020B0604020202090204" pitchFamily="34" charset="0"/>
              </a:rPr>
              <a:t>里，到底是怎么样的一个的设计</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我</a:t>
            </a:r>
            <a:r>
              <a:rPr lang="zh-CN" altLang="en-US" smtClean="0">
                <a:latin typeface="Arial" panose="020B0604020202090204" pitchFamily="34" charset="0"/>
                <a:cs typeface="Arial" panose="020B0604020202090204" pitchFamily="34" charset="0"/>
              </a:rPr>
              <a:t>们分析 </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这两个零拷</a:t>
            </a:r>
            <a:r>
              <a:rPr lang="zh-CN" altLang="en-US" smtClean="0">
                <a:latin typeface="Arial" panose="020B0604020202090204" pitchFamily="34" charset="0"/>
                <a:cs typeface="Arial" panose="020B0604020202090204" pitchFamily="34" charset="0"/>
              </a:rPr>
              <a:t>贝</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另外我们看下</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中如何使用零拷贝</a:t>
            </a:r>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传统</a:t>
            </a:r>
            <a:r>
              <a:rPr lang="zh-CN" altLang="en-US" smtClean="0">
                <a:latin typeface="Arial" panose="020B0604020202090204" pitchFamily="34" charset="0"/>
                <a:cs typeface="Arial" panose="020B0604020202090204" pitchFamily="34" charset="0"/>
              </a:rPr>
              <a:t> </a:t>
            </a:r>
            <a:r>
              <a:rPr lang="en-US" altLang="zh-CN">
                <a:latin typeface="Arial" panose="020B0604020202090204" pitchFamily="34" charset="0"/>
                <a:cs typeface="Arial" panose="020B0604020202090204" pitchFamily="34" charset="0"/>
              </a:rPr>
              <a:t>IO </a:t>
            </a:r>
            <a:r>
              <a:rPr lang="zh-CN" altLang="en-US">
                <a:latin typeface="Arial" panose="020B0604020202090204" pitchFamily="34" charset="0"/>
                <a:cs typeface="Arial" panose="020B0604020202090204" pitchFamily="34" charset="0"/>
              </a:rPr>
              <a:t>和 网络编</a:t>
            </a:r>
            <a:r>
              <a:rPr lang="zh-CN" altLang="en-US" smtClean="0">
                <a:latin typeface="Arial" panose="020B0604020202090204" pitchFamily="34" charset="0"/>
                <a:cs typeface="Arial" panose="020B0604020202090204" pitchFamily="34" charset="0"/>
              </a:rPr>
              <a:t>程的一段代码</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90204" pitchFamily="34" charset="0"/>
                <a:cs typeface="Arial" panose="020B0604020202090204" pitchFamily="34" charset="0"/>
              </a:rPr>
              <a:t>File </a:t>
            </a:r>
            <a:r>
              <a:rPr lang="en-US" altLang="zh-CN">
                <a:latin typeface="Arial" panose="020B0604020202090204" pitchFamily="34" charset="0"/>
                <a:cs typeface="Arial" panose="020B0604020202090204" pitchFamily="34" charset="0"/>
              </a:rPr>
              <a:t>file = new File</a:t>
            </a:r>
            <a:r>
              <a:rPr lang="en-US" altLang="zh-CN" smtClean="0">
                <a:latin typeface="Arial" panose="020B0604020202090204" pitchFamily="34" charset="0"/>
                <a:cs typeface="Arial" panose="020B0604020202090204" pitchFamily="34" charset="0"/>
              </a:rPr>
              <a:t>("test.txt");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RandomAccessFile raf = new RandomAccessFile(file, "rw");</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byte[] arr = new byte[(int) file.length()];</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raf.read(arr);</a:t>
            </a:r>
            <a:endParaRPr lang="en-US" altLang="zh-CN">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 socket = new ServerSocket(8080).accept();</a:t>
            </a:r>
            <a:endParaRPr lang="en-US" altLang="zh-CN">
              <a:latin typeface="Arial" panose="020B0604020202090204" pitchFamily="34" charset="0"/>
              <a:cs typeface="Arial" panose="020B0604020202090204" pitchFamily="34" charset="0"/>
            </a:endParaRPr>
          </a:p>
          <a:p>
            <a:r>
              <a:rPr lang="en-US" altLang="zh-CN">
                <a:latin typeface="Arial" panose="020B0604020202090204" pitchFamily="34" charset="0"/>
                <a:cs typeface="Arial" panose="020B0604020202090204" pitchFamily="34" charset="0"/>
              </a:rPr>
              <a:t>socket.getOutputStream().write(arr);</a:t>
            </a:r>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771"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691627" y="4840272"/>
            <a:ext cx="3077210" cy="645160"/>
          </a:xfrm>
          <a:prstGeom prst="rect">
            <a:avLst/>
          </a:prstGeom>
          <a:noFill/>
        </p:spPr>
        <p:txBody>
          <a:bodyPr wrap="none" rtlCol="0">
            <a:spAutoFit/>
          </a:bodyPr>
          <a:lstStyle/>
          <a:p>
            <a:r>
              <a:rPr lang="en-US" altLang="zh-CN" smtClean="0"/>
              <a:t>DMA: direct 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pic>
        <p:nvPicPr>
          <p:cNvPr id="8" name="图片 7"/>
          <p:cNvPicPr>
            <a:picLocks noChangeAspect="1"/>
          </p:cNvPicPr>
          <p:nvPr/>
        </p:nvPicPr>
        <p:blipFill>
          <a:blip r:embed="rId1"/>
          <a:stretch>
            <a:fillRect/>
          </a:stretch>
        </p:blipFill>
        <p:spPr>
          <a:xfrm>
            <a:off x="1929765" y="1094105"/>
            <a:ext cx="7151370" cy="3801745"/>
          </a:xfrm>
          <a:prstGeom prst="rect">
            <a:avLst/>
          </a:prstGeom>
        </p:spPr>
      </p:pic>
      <p:sp>
        <p:nvSpPr>
          <p:cNvPr id="9" name="文本框 8"/>
          <p:cNvSpPr txBox="1"/>
          <p:nvPr/>
        </p:nvSpPr>
        <p:spPr>
          <a:xfrm>
            <a:off x="4148455" y="4965700"/>
            <a:ext cx="4402455" cy="368300"/>
          </a:xfrm>
          <a:prstGeom prst="rect">
            <a:avLst/>
          </a:prstGeom>
          <a:noFill/>
        </p:spPr>
        <p:txBody>
          <a:bodyPr wrap="square" rtlCol="0">
            <a:spAutoFit/>
          </a:bodyPr>
          <a:p>
            <a:r>
              <a:rPr lang="zh-CN" altLang="en-US"/>
              <a:t>传统的 IO 进行了 </a:t>
            </a:r>
            <a:r>
              <a:rPr lang="zh-CN" altLang="en-US">
                <a:solidFill>
                  <a:srgbClr val="FF0000"/>
                </a:solidFill>
                <a:highlight>
                  <a:srgbClr val="FFFF00"/>
                </a:highlight>
              </a:rPr>
              <a:t>4</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solidFill>
                  <a:srgbClr val="FF0000"/>
                </a:solidFill>
              </a:rPr>
              <a:t>Netty </a:t>
            </a:r>
            <a:r>
              <a:rPr lang="zh-CN" altLang="en-US">
                <a:solidFill>
                  <a:srgbClr val="FF0000"/>
                </a:solidFill>
              </a:rPr>
              <a:t>作为异步高性能的通信框架，往往作为基础通信组件被这些 </a:t>
            </a:r>
            <a:r>
              <a:rPr lang="en-US" altLang="zh-CN">
                <a:solidFill>
                  <a:srgbClr val="FF0000"/>
                </a:solidFill>
              </a:rPr>
              <a:t>RPC </a:t>
            </a:r>
            <a:r>
              <a:rPr lang="zh-CN" altLang="en-US">
                <a:solidFill>
                  <a:srgbClr val="FF0000"/>
                </a:solidFill>
              </a:rPr>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061210"/>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通过内存映射，将文件映射到内核缓冲区，同时，</a:t>
            </a:r>
            <a:r>
              <a:rPr lang="zh-CN" altLang="en-US" b="1">
                <a:solidFill>
                  <a:srgbClr val="FF0000"/>
                </a:solidFill>
                <a:highlight>
                  <a:srgbClr val="FFFF00"/>
                </a:highlight>
                <a:latin typeface="Arial" panose="020B0604020202090204" pitchFamily="34" charset="0"/>
                <a:cs typeface="Arial" panose="020B0604020202090204" pitchFamily="34" charset="0"/>
              </a:rPr>
              <a:t>用户空间可以共享内核空间的数据</a:t>
            </a:r>
            <a:r>
              <a:rPr lang="zh-CN" altLang="en-US">
                <a:latin typeface="Arial" panose="020B0604020202090204" pitchFamily="34" charset="0"/>
                <a:cs typeface="Arial" panose="020B0604020202090204" pitchFamily="34" charset="0"/>
              </a:rPr>
              <a:t>。这样，在进行网络传输时，就可以减少内核空间到用户控件的拷贝次数。如下图</a:t>
            </a: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mmap</a:t>
            </a:r>
            <a:r>
              <a:rPr lang="zh-CN" altLang="en-US" smtClean="0">
                <a:latin typeface="Arial" panose="020B0604020202090204" pitchFamily="34" charset="0"/>
                <a:cs typeface="Arial" panose="020B0604020202090204" pitchFamily="34" charset="0"/>
              </a:rPr>
              <a:t>示意图</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2913380" y="2090420"/>
            <a:ext cx="6348730" cy="3369945"/>
          </a:xfrm>
          <a:prstGeom prst="rect">
            <a:avLst/>
          </a:prstGeom>
        </p:spPr>
      </p:pic>
      <p:sp>
        <p:nvSpPr>
          <p:cNvPr id="9" name="文本框 8"/>
          <p:cNvSpPr txBox="1"/>
          <p:nvPr/>
        </p:nvSpPr>
        <p:spPr>
          <a:xfrm>
            <a:off x="690880" y="5092065"/>
            <a:ext cx="4402455" cy="368300"/>
          </a:xfrm>
          <a:prstGeom prst="rect">
            <a:avLst/>
          </a:prstGeom>
          <a:noFill/>
        </p:spPr>
        <p:txBody>
          <a:bodyPr wrap="square" rtlCol="0">
            <a:spAutoFit/>
          </a:bodyPr>
          <a:p>
            <a:r>
              <a:rPr lang="en-US" altLang="zh-CN"/>
              <a:t>mmap</a:t>
            </a:r>
            <a:r>
              <a:rPr lang="zh-CN" altLang="en-US"/>
              <a:t>进行了 </a:t>
            </a:r>
            <a:r>
              <a:rPr lang="en-US" altLang="zh-CN">
                <a:solidFill>
                  <a:srgbClr val="FF0000"/>
                </a:solidFill>
              </a:rPr>
              <a:t>3</a:t>
            </a:r>
            <a:r>
              <a:rPr lang="zh-CN" altLang="en-US">
                <a:highlight>
                  <a:srgbClr val="FFFF00"/>
                </a:highlight>
              </a:rPr>
              <a:t>次拷贝， </a:t>
            </a:r>
            <a:r>
              <a:rPr lang="zh-CN" altLang="en-US">
                <a:solidFill>
                  <a:srgbClr val="FF0000"/>
                </a:solidFill>
                <a:highlight>
                  <a:srgbClr val="FFFF00"/>
                </a:highlight>
              </a:rPr>
              <a:t>3</a:t>
            </a:r>
            <a:r>
              <a:rPr lang="zh-CN" altLang="en-US">
                <a:highlight>
                  <a:srgbClr val="FFFF00"/>
                </a:highlight>
              </a:rPr>
              <a:t>次状态切换</a:t>
            </a:r>
            <a:endParaRPr lang="zh-CN" altLang="en-US">
              <a:highlight>
                <a:srgbClr val="FFFF00"/>
              </a:highligh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27672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Linux </a:t>
            </a:r>
            <a:r>
              <a:rPr lang="en-US" altLang="zh-CN">
                <a:latin typeface="Arial" panose="020B0604020202090204" pitchFamily="34" charset="0"/>
                <a:cs typeface="Arial" panose="020B0604020202090204" pitchFamily="34" charset="0"/>
              </a:rPr>
              <a:t>2.1 </a:t>
            </a:r>
            <a:r>
              <a:rPr lang="zh-CN" altLang="en-US">
                <a:latin typeface="Arial" panose="020B0604020202090204" pitchFamily="34" charset="0"/>
                <a:cs typeface="Arial" panose="020B0604020202090204" pitchFamily="34" charset="0"/>
              </a:rPr>
              <a:t>版本 提供了 </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函数，其基本原理如下：</a:t>
            </a:r>
            <a:r>
              <a:rPr lang="zh-CN" altLang="en-US">
                <a:solidFill>
                  <a:srgbClr val="FF0000"/>
                </a:solidFill>
                <a:latin typeface="Arial" panose="020B0604020202090204" pitchFamily="34" charset="0"/>
                <a:cs typeface="Arial" panose="020B0604020202090204" pitchFamily="34" charset="0"/>
              </a:rPr>
              <a:t>数据根本不经过用户态</a:t>
            </a:r>
            <a:r>
              <a:rPr lang="zh-CN" altLang="en-US">
                <a:latin typeface="Arial" panose="020B0604020202090204" pitchFamily="34" charset="0"/>
                <a:cs typeface="Arial" panose="020B0604020202090204" pitchFamily="34" charset="0"/>
              </a:rPr>
              <a:t>，直接从内核缓冲区进入到 </a:t>
            </a:r>
            <a:r>
              <a:rPr lang="en-US" altLang="zh-CN">
                <a:latin typeface="Arial" panose="020B0604020202090204" pitchFamily="34" charset="0"/>
                <a:cs typeface="Arial" panose="020B0604020202090204" pitchFamily="34" charset="0"/>
              </a:rPr>
              <a:t>Socket Buffer</a:t>
            </a:r>
            <a:r>
              <a:rPr lang="zh-CN" altLang="en-US">
                <a:latin typeface="Arial" panose="020B0604020202090204" pitchFamily="34" charset="0"/>
                <a:cs typeface="Arial" panose="020B0604020202090204" pitchFamily="34" charset="0"/>
              </a:rPr>
              <a:t>，同时，由于和用户态完全无关，就减少了一次上下文切</a:t>
            </a:r>
            <a:r>
              <a:rPr lang="zh-CN" altLang="en-US" smtClean="0">
                <a:latin typeface="Arial" panose="020B0604020202090204" pitchFamily="34" charset="0"/>
                <a:cs typeface="Arial" panose="020B0604020202090204" pitchFamily="34" charset="0"/>
              </a:rPr>
              <a:t>换</a:t>
            </a:r>
            <a:endParaRPr lang="en-US" altLang="zh-CN">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示意</a:t>
            </a:r>
            <a:r>
              <a:rPr lang="zh-CN" altLang="en-US" smtClean="0">
                <a:latin typeface="Arial" panose="020B0604020202090204" pitchFamily="34" charset="0"/>
                <a:cs typeface="Arial" panose="020B0604020202090204" pitchFamily="34" charset="0"/>
              </a:rPr>
              <a:t>图和小结</a:t>
            </a:r>
            <a:endParaRPr lang="en-US" altLang="zh-CN">
              <a:latin typeface="Arial" panose="020B0604020202090204" pitchFamily="34" charset="0"/>
              <a:cs typeface="Arial" panose="020B0604020202090204" pitchFamily="34" charset="0"/>
            </a:endParaRPr>
          </a:p>
          <a:p>
            <a:r>
              <a:rPr lang="zh-CN" altLang="en-US" smtClean="0">
                <a:latin typeface="Arial" panose="020B0604020202090204" pitchFamily="34" charset="0"/>
                <a:cs typeface="Arial" panose="020B0604020202090204" pitchFamily="34" charset="0"/>
              </a:rPr>
              <a:t>提示：</a:t>
            </a:r>
            <a:r>
              <a:rPr lang="zh-CN" altLang="en-US" b="1" smtClean="0">
                <a:solidFill>
                  <a:srgbClr val="FF0000"/>
                </a:solidFill>
                <a:highlight>
                  <a:srgbClr val="FFFF00"/>
                </a:highlight>
                <a:latin typeface="Arial Bold" panose="020B0604020202090204" charset="0"/>
                <a:cs typeface="Arial Bold" panose="020B0604020202090204" charset="0"/>
              </a:rPr>
              <a:t>零拷贝从操作系统角度，不是不拷贝，是没有</a:t>
            </a:r>
            <a:r>
              <a:rPr lang="en-US" altLang="zh-CN" b="1" smtClean="0">
                <a:solidFill>
                  <a:srgbClr val="FF0000"/>
                </a:solidFill>
                <a:highlight>
                  <a:srgbClr val="FFFF00"/>
                </a:highlight>
                <a:latin typeface="Arial Bold" panose="020B0604020202090204" charset="0"/>
                <a:cs typeface="Arial Bold" panose="020B0604020202090204" charset="0"/>
              </a:rPr>
              <a:t>CPU </a:t>
            </a:r>
            <a:r>
              <a:rPr lang="zh-CN" altLang="en-US" b="1" smtClean="0">
                <a:solidFill>
                  <a:srgbClr val="FF0000"/>
                </a:solidFill>
                <a:highlight>
                  <a:srgbClr val="FFFF00"/>
                </a:highlight>
                <a:latin typeface="Arial Bold" panose="020B0604020202090204" charset="0"/>
                <a:cs typeface="Arial Bold" panose="020B0604020202090204" charset="0"/>
              </a:rPr>
              <a:t>拷贝</a:t>
            </a:r>
            <a:endParaRPr lang="en-US" altLang="zh-CN" smtClean="0">
              <a:latin typeface="Arial" panose="020B0604020202090204" pitchFamily="34" charset="0"/>
              <a:cs typeface="Arial" panose="020B060402020209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19381" y="1217394"/>
            <a:ext cx="3251371" cy="3876675"/>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90204" pitchFamily="34" charset="0"/>
                <a:cs typeface="Arial" panose="020B0604020202090204" pitchFamily="34" charset="0"/>
              </a:rPr>
              <a:t>Linux </a:t>
            </a:r>
            <a:r>
              <a:rPr lang="zh-CN" altLang="en-US">
                <a:latin typeface="Arial" panose="020B0604020202090204" pitchFamily="34" charset="0"/>
                <a:cs typeface="Arial" panose="020B0604020202090204" pitchFamily="34" charset="0"/>
              </a:rPr>
              <a:t>在 </a:t>
            </a:r>
            <a:r>
              <a:rPr lang="en-US" altLang="zh-CN">
                <a:latin typeface="Arial" panose="020B0604020202090204" pitchFamily="34" charset="0"/>
                <a:cs typeface="Arial" panose="020B0604020202090204" pitchFamily="34" charset="0"/>
              </a:rPr>
              <a:t>2.4 </a:t>
            </a:r>
            <a:r>
              <a:rPr lang="zh-CN" altLang="en-US">
                <a:latin typeface="Arial" panose="020B0604020202090204" pitchFamily="34" charset="0"/>
                <a:cs typeface="Arial" panose="020B0604020202090204" pitchFamily="34" charset="0"/>
              </a:rPr>
              <a:t>版本中，做了一些修改，避免了从内核缓冲区拷贝到 </a:t>
            </a:r>
            <a:r>
              <a:rPr lang="en-US" altLang="zh-CN">
                <a:latin typeface="Arial" panose="020B0604020202090204" pitchFamily="34" charset="0"/>
                <a:cs typeface="Arial" panose="020B0604020202090204" pitchFamily="34" charset="0"/>
              </a:rPr>
              <a:t>Socket buffer </a:t>
            </a:r>
            <a:r>
              <a:rPr lang="zh-CN" altLang="en-US">
                <a:latin typeface="Arial" panose="020B0604020202090204" pitchFamily="34" charset="0"/>
                <a:cs typeface="Arial" panose="020B0604020202090204" pitchFamily="34" charset="0"/>
              </a:rPr>
              <a:t>的操作，直接拷贝到协议栈，从而再一次减少了数据拷贝。具体如下</a:t>
            </a:r>
            <a:r>
              <a:rPr lang="zh-CN" altLang="en-US" smtClean="0">
                <a:latin typeface="Arial" panose="020B0604020202090204" pitchFamily="34" charset="0"/>
                <a:cs typeface="Arial" panose="020B0604020202090204" pitchFamily="34" charset="0"/>
              </a:rPr>
              <a:t>图和小结：</a:t>
            </a:r>
            <a:endParaRPr lang="en-US" altLang="zh-CN" smtClean="0">
              <a:latin typeface="Arial" panose="020B0604020202090204" pitchFamily="34" charset="0"/>
              <a:cs typeface="Arial" panose="020B0604020202090204" pitchFamily="34" charset="0"/>
            </a:endParaRPr>
          </a:p>
          <a:p>
            <a:endParaRPr lang="en-US" altLang="zh-CN">
              <a:latin typeface="Arial" panose="020B0604020202090204" pitchFamily="34" charset="0"/>
              <a:cs typeface="Arial" panose="020B0604020202090204" pitchFamily="34" charset="0"/>
            </a:endParaRPr>
          </a:p>
          <a:p>
            <a:r>
              <a:rPr lang="zh-CN" altLang="en-US" sz="1600" smtClean="0">
                <a:solidFill>
                  <a:srgbClr val="FF0000"/>
                </a:solidFill>
                <a:latin typeface="Arial" panose="020B0604020202090204" pitchFamily="34" charset="0"/>
                <a:cs typeface="Arial" panose="020B0604020202090204" pitchFamily="34" charset="0"/>
              </a:rPr>
              <a:t>这里其实有 一次</a:t>
            </a:r>
            <a:r>
              <a:rPr lang="en-US" altLang="zh-CN" sz="1600" smtClean="0">
                <a:solidFill>
                  <a:srgbClr val="FF0000"/>
                </a:solidFill>
                <a:latin typeface="Arial" panose="020B0604020202090204" pitchFamily="34" charset="0"/>
                <a:cs typeface="Arial" panose="020B0604020202090204" pitchFamily="34" charset="0"/>
              </a:rPr>
              <a:t>cpu </a:t>
            </a:r>
            <a:r>
              <a:rPr lang="zh-CN" altLang="en-US" sz="1600" smtClean="0">
                <a:solidFill>
                  <a:srgbClr val="FF0000"/>
                </a:solidFill>
                <a:latin typeface="Arial" panose="020B0604020202090204" pitchFamily="34" charset="0"/>
                <a:cs typeface="Arial" panose="020B0604020202090204" pitchFamily="34" charset="0"/>
              </a:rPr>
              <a:t>拷贝</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kernel buffer -&gt; socket buffer</a:t>
            </a:r>
            <a:endParaRPr lang="en-US" altLang="zh-CN" sz="1600" smtClean="0">
              <a:solidFill>
                <a:srgbClr val="FF0000"/>
              </a:solidFill>
              <a:latin typeface="Arial" panose="020B0604020202090204" pitchFamily="34" charset="0"/>
              <a:cs typeface="Arial" panose="020B0604020202090204" pitchFamily="34" charset="0"/>
            </a:endParaRPr>
          </a:p>
          <a:p>
            <a:r>
              <a:rPr lang="zh-CN" altLang="en-US" sz="1600">
                <a:solidFill>
                  <a:srgbClr val="FF0000"/>
                </a:solidFill>
                <a:latin typeface="Arial" panose="020B0604020202090204" pitchFamily="34" charset="0"/>
                <a:cs typeface="Arial" panose="020B0604020202090204" pitchFamily="34" charset="0"/>
              </a:rPr>
              <a:t>但</a:t>
            </a:r>
            <a:r>
              <a:rPr lang="zh-CN" altLang="en-US" sz="1600" smtClean="0">
                <a:solidFill>
                  <a:srgbClr val="FF0000"/>
                </a:solidFill>
                <a:latin typeface="Arial" panose="020B0604020202090204" pitchFamily="34" charset="0"/>
                <a:cs typeface="Arial" panose="020B0604020202090204" pitchFamily="34" charset="0"/>
              </a:rPr>
              <a:t>是，拷贝的信息很少，比如</a:t>
            </a:r>
            <a:endParaRPr lang="en-US" altLang="zh-CN" sz="1600" smtClean="0">
              <a:solidFill>
                <a:srgbClr val="FF0000"/>
              </a:solidFill>
              <a:latin typeface="Arial" panose="020B0604020202090204" pitchFamily="34" charset="0"/>
              <a:cs typeface="Arial" panose="020B0604020202090204" pitchFamily="34" charset="0"/>
            </a:endParaRPr>
          </a:p>
          <a:p>
            <a:r>
              <a:rPr lang="en-US" altLang="zh-CN" sz="1600" smtClean="0">
                <a:solidFill>
                  <a:srgbClr val="FF0000"/>
                </a:solidFill>
                <a:latin typeface="Arial" panose="020B0604020202090204" pitchFamily="34" charset="0"/>
                <a:cs typeface="Arial" panose="020B0604020202090204" pitchFamily="34" charset="0"/>
              </a:rPr>
              <a:t>lenght , offset , </a:t>
            </a:r>
            <a:r>
              <a:rPr lang="zh-CN" altLang="en-US" sz="1600" smtClean="0">
                <a:solidFill>
                  <a:srgbClr val="FF0000"/>
                </a:solidFill>
                <a:latin typeface="Arial" panose="020B0604020202090204" pitchFamily="34" charset="0"/>
                <a:cs typeface="Arial" panose="020B0604020202090204" pitchFamily="34" charset="0"/>
              </a:rPr>
              <a:t>消耗低，可以忽略</a:t>
            </a:r>
            <a:endParaRPr lang="zh-CN" altLang="en-US" sz="1600" smtClean="0">
              <a:solidFill>
                <a:srgbClr val="FF0000"/>
              </a:solidFill>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1"/>
          <a:stretch>
            <a:fillRect/>
          </a:stretch>
        </p:blipFill>
        <p:spPr>
          <a:xfrm>
            <a:off x="3763010" y="864235"/>
            <a:ext cx="5961380" cy="3984625"/>
          </a:xfrm>
          <a:prstGeom prst="rect">
            <a:avLst/>
          </a:prstGeom>
        </p:spPr>
      </p:pic>
      <p:sp>
        <p:nvSpPr>
          <p:cNvPr id="4" name="文本框 3"/>
          <p:cNvSpPr txBox="1"/>
          <p:nvPr/>
        </p:nvSpPr>
        <p:spPr>
          <a:xfrm>
            <a:off x="4069715" y="4864100"/>
            <a:ext cx="5558790" cy="306705"/>
          </a:xfrm>
          <a:prstGeom prst="rect">
            <a:avLst/>
          </a:prstGeom>
          <a:noFill/>
        </p:spPr>
        <p:txBody>
          <a:bodyPr wrap="square" rtlCol="0" anchor="t">
            <a:spAutoFit/>
          </a:bodyPr>
          <a:p>
            <a:r>
              <a:rPr lang="zh-CN" altLang="en-US" sz="1400"/>
              <a:t>已经优化到了</a:t>
            </a:r>
            <a:r>
              <a:rPr lang="zh-CN" altLang="en-US" sz="1400">
                <a:solidFill>
                  <a:srgbClr val="FF0000"/>
                </a:solidFill>
              </a:rPr>
              <a:t> </a:t>
            </a:r>
            <a:r>
              <a:rPr lang="zh-CN" altLang="en-US" sz="1400">
                <a:solidFill>
                  <a:srgbClr val="FF0000"/>
                </a:solidFill>
                <a:highlight>
                  <a:srgbClr val="FFFF00"/>
                </a:highlight>
              </a:rPr>
              <a:t>2</a:t>
            </a:r>
            <a:r>
              <a:rPr lang="zh-CN" altLang="en-US" sz="1400">
                <a:highlight>
                  <a:srgbClr val="FFFF00"/>
                </a:highlight>
              </a:rPr>
              <a:t>次拷贝</a:t>
            </a:r>
            <a:r>
              <a:rPr lang="zh-CN" altLang="en-US" sz="1400"/>
              <a:t>（</a:t>
            </a:r>
            <a:r>
              <a:rPr lang="zh-CN" altLang="en-US" sz="1400">
                <a:highlight>
                  <a:srgbClr val="FFFF00"/>
                </a:highlight>
              </a:rPr>
              <a:t>忽略 </a:t>
            </a:r>
            <a:r>
              <a:rPr lang="zh-CN" altLang="en-US" sz="1400">
                <a:solidFill>
                  <a:srgbClr val="FF0000"/>
                </a:solidFill>
                <a:highlight>
                  <a:srgbClr val="FFFF00"/>
                </a:highlight>
              </a:rPr>
              <a:t>内核-&gt;Socket 的拷贝</a:t>
            </a:r>
            <a:r>
              <a:rPr lang="zh-CN" altLang="en-US" sz="1400"/>
              <a:t>），</a:t>
            </a:r>
            <a:r>
              <a:rPr lang="zh-CN" altLang="en-US" sz="1400">
                <a:solidFill>
                  <a:srgbClr val="FF0000"/>
                </a:solidFill>
                <a:highlight>
                  <a:srgbClr val="FFFF00"/>
                </a:highlight>
              </a:rPr>
              <a:t>2</a:t>
            </a:r>
            <a:r>
              <a:rPr lang="zh-CN" altLang="en-US" sz="1400">
                <a:highlight>
                  <a:srgbClr val="FFFF00"/>
                </a:highlight>
              </a:rPr>
              <a:t>次状态切换</a:t>
            </a:r>
            <a:endParaRPr lang="zh-CN" altLang="en-US" sz="1400">
              <a:highlight>
                <a:srgbClr val="FFFF00"/>
              </a:highligh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90204" pitchFamily="34" charset="0"/>
                <a:cs typeface="Arial" panose="020B0604020202090204" pitchFamily="34" charset="0"/>
              </a:rPr>
              <a:t>我</a:t>
            </a:r>
            <a:r>
              <a:rPr lang="zh-CN" altLang="en-US">
                <a:latin typeface="Arial" panose="020B0604020202090204" pitchFamily="34" charset="0"/>
                <a:cs typeface="Arial" panose="020B0604020202090204" pitchFamily="34" charset="0"/>
              </a:rPr>
              <a:t>们说零拷贝，是从操作系统的角度来说的。因为内核缓冲区之间，没有数据是重复的（只有 </a:t>
            </a:r>
            <a:r>
              <a:rPr lang="en-US" altLang="zh-CN">
                <a:latin typeface="Arial" panose="020B0604020202090204" pitchFamily="34" charset="0"/>
                <a:cs typeface="Arial" panose="020B0604020202090204" pitchFamily="34" charset="0"/>
              </a:rPr>
              <a:t>kernel buffer </a:t>
            </a:r>
            <a:r>
              <a:rPr lang="zh-CN" altLang="en-US">
                <a:latin typeface="Arial" panose="020B0604020202090204" pitchFamily="34" charset="0"/>
                <a:cs typeface="Arial" panose="020B0604020202090204" pitchFamily="34" charset="0"/>
              </a:rPr>
              <a:t>有一份数</a:t>
            </a:r>
            <a:r>
              <a:rPr lang="zh-CN" altLang="en-US" smtClean="0">
                <a:latin typeface="Arial" panose="020B0604020202090204" pitchFamily="34" charset="0"/>
                <a:cs typeface="Arial" panose="020B0604020202090204" pitchFamily="34" charset="0"/>
              </a:rPr>
              <a:t>据）。</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零</a:t>
            </a:r>
            <a:r>
              <a:rPr lang="zh-CN" altLang="en-US">
                <a:latin typeface="Arial" panose="020B0604020202090204" pitchFamily="34" charset="0"/>
                <a:cs typeface="Arial" panose="020B0604020202090204" pitchFamily="34" charset="0"/>
              </a:rPr>
              <a:t>拷贝不仅仅带来更少的数据复制，还能带来其他的性能优势，例如更少的上下文切换，更少的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缓存伪共享以及无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校验和计算。</a:t>
            </a:r>
            <a:endParaRPr lang="en-US" altLang="zh-CN" smtClean="0">
              <a:latin typeface="Arial" panose="020B0604020202090204" pitchFamily="34" charset="0"/>
              <a:cs typeface="Arial" panose="020B0604020202090204" pitchFamily="34" charset="0"/>
            </a:endParaRPr>
          </a:p>
          <a:p>
            <a:endParaRPr lang="en-US" altLang="zh-CN" smtClean="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适合小数据量读写，</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适合大文件传输</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4 </a:t>
            </a:r>
            <a:r>
              <a:rPr lang="zh-CN" altLang="en-US">
                <a:latin typeface="Arial" panose="020B0604020202090204" pitchFamily="34" charset="0"/>
                <a:cs typeface="Arial" panose="020B0604020202090204" pitchFamily="34" charset="0"/>
              </a:rPr>
              <a:t>次上下文切换，</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次数据拷贝；</a:t>
            </a: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需要 </a:t>
            </a:r>
            <a:r>
              <a:rPr lang="en-US" altLang="zh-CN">
                <a:latin typeface="Arial" panose="020B0604020202090204" pitchFamily="34" charset="0"/>
                <a:cs typeface="Arial" panose="020B0604020202090204" pitchFamily="34" charset="0"/>
              </a:rPr>
              <a:t>3 </a:t>
            </a:r>
            <a:r>
              <a:rPr lang="zh-CN" altLang="en-US">
                <a:latin typeface="Arial" panose="020B0604020202090204" pitchFamily="34" charset="0"/>
                <a:cs typeface="Arial" panose="020B0604020202090204" pitchFamily="34" charset="0"/>
              </a:rPr>
              <a:t>次上下文切换，最少 </a:t>
            </a:r>
            <a:r>
              <a:rPr lang="en-US" altLang="zh-CN">
                <a:latin typeface="Arial" panose="020B0604020202090204" pitchFamily="34" charset="0"/>
                <a:cs typeface="Arial" panose="020B0604020202090204" pitchFamily="34" charset="0"/>
              </a:rPr>
              <a:t>2 </a:t>
            </a:r>
            <a:r>
              <a:rPr lang="zh-CN" altLang="en-US">
                <a:latin typeface="Arial" panose="020B0604020202090204" pitchFamily="34" charset="0"/>
                <a:cs typeface="Arial" panose="020B0604020202090204" pitchFamily="34" charset="0"/>
              </a:rPr>
              <a:t>次数据拷贝</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zh-CN" altLang="en-US">
              <a:latin typeface="Arial" panose="020B0604020202090204" pitchFamily="34" charset="0"/>
              <a:cs typeface="Arial" panose="020B0604020202090204" pitchFamily="34" charset="0"/>
            </a:endParaRPr>
          </a:p>
          <a:p>
            <a:pPr marL="342900" indent="-342900">
              <a:buAutoNum type="arabicParenR"/>
            </a:pPr>
            <a:r>
              <a:rPr lang="en-US" altLang="zh-CN">
                <a:latin typeface="Arial" panose="020B0604020202090204" pitchFamily="34" charset="0"/>
                <a:cs typeface="Arial" panose="020B0604020202090204" pitchFamily="34" charset="0"/>
              </a:rPr>
              <a:t>sendFile </a:t>
            </a:r>
            <a:r>
              <a:rPr lang="zh-CN" altLang="en-US">
                <a:latin typeface="Arial" panose="020B0604020202090204" pitchFamily="34" charset="0"/>
                <a:cs typeface="Arial" panose="020B0604020202090204" pitchFamily="34" charset="0"/>
              </a:rPr>
              <a:t>可以利用 </a:t>
            </a:r>
            <a:r>
              <a:rPr lang="en-US" altLang="zh-CN">
                <a:latin typeface="Arial" panose="020B0604020202090204" pitchFamily="34" charset="0"/>
                <a:cs typeface="Arial" panose="020B0604020202090204" pitchFamily="34" charset="0"/>
              </a:rPr>
              <a:t>DMA </a:t>
            </a:r>
            <a:r>
              <a:rPr lang="zh-CN" altLang="en-US">
                <a:latin typeface="Arial" panose="020B0604020202090204" pitchFamily="34" charset="0"/>
                <a:cs typeface="Arial" panose="020B0604020202090204" pitchFamily="34" charset="0"/>
              </a:rPr>
              <a:t>方式，减少 </a:t>
            </a:r>
            <a:r>
              <a:rPr lang="en-US" altLang="zh-CN">
                <a:latin typeface="Arial" panose="020B0604020202090204" pitchFamily="34" charset="0"/>
                <a:cs typeface="Arial" panose="020B0604020202090204" pitchFamily="34" charset="0"/>
              </a:rPr>
              <a:t>CPU </a:t>
            </a:r>
            <a:r>
              <a:rPr lang="zh-CN" altLang="en-US">
                <a:latin typeface="Arial" panose="020B0604020202090204" pitchFamily="34" charset="0"/>
                <a:cs typeface="Arial" panose="020B0604020202090204" pitchFamily="34" charset="0"/>
              </a:rPr>
              <a:t>拷贝，</a:t>
            </a:r>
            <a:r>
              <a:rPr lang="en-US" altLang="zh-CN">
                <a:latin typeface="Arial" panose="020B0604020202090204" pitchFamily="34" charset="0"/>
                <a:cs typeface="Arial" panose="020B0604020202090204" pitchFamily="34" charset="0"/>
              </a:rPr>
              <a:t>mmap </a:t>
            </a:r>
            <a:r>
              <a:rPr lang="zh-CN" altLang="en-US">
                <a:latin typeface="Arial" panose="020B0604020202090204" pitchFamily="34" charset="0"/>
                <a:cs typeface="Arial" panose="020B0604020202090204" pitchFamily="34" charset="0"/>
              </a:rPr>
              <a:t>则不能（必须从内核拷贝到 </a:t>
            </a:r>
            <a:r>
              <a:rPr lang="en-US" altLang="zh-CN">
                <a:latin typeface="Arial" panose="020B0604020202090204" pitchFamily="34" charset="0"/>
                <a:cs typeface="Arial" panose="020B0604020202090204" pitchFamily="34" charset="0"/>
              </a:rPr>
              <a:t>Socket </a:t>
            </a:r>
            <a:r>
              <a:rPr lang="zh-CN" altLang="en-US">
                <a:latin typeface="Arial" panose="020B0604020202090204" pitchFamily="34" charset="0"/>
                <a:cs typeface="Arial" panose="020B0604020202090204" pitchFamily="34" charset="0"/>
              </a:rPr>
              <a:t>缓冲区</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endParaRPr lang="zh-CN" altLang="en-US">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90204" pitchFamily="34" charset="0"/>
                <a:cs typeface="Arial" panose="020B0604020202090204" pitchFamily="34" charset="0"/>
              </a:rPr>
              <a:t>案</a:t>
            </a:r>
            <a:r>
              <a:rPr lang="zh-CN" altLang="en-US" smtClean="0">
                <a:latin typeface="Arial" panose="020B0604020202090204" pitchFamily="34" charset="0"/>
                <a:cs typeface="Arial" panose="020B0604020202090204" pitchFamily="34" charset="0"/>
              </a:rPr>
              <a:t>例要求： </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使用传统的</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方法传递一个大文件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使用</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零拷贝方式传递</a:t>
            </a:r>
            <a:r>
              <a:rPr lang="en-US" altLang="zh-CN" smtClean="0">
                <a:latin typeface="Arial" panose="020B0604020202090204" pitchFamily="34" charset="0"/>
                <a:cs typeface="Arial" panose="020B0604020202090204" pitchFamily="34" charset="0"/>
              </a:rPr>
              <a:t>(transferTo</a:t>
            </a:r>
            <a:r>
              <a:rPr lang="en-US" altLang="zh-CN">
                <a:latin typeface="Arial" panose="020B0604020202090204" pitchFamily="34" charset="0"/>
                <a:cs typeface="Arial" panose="020B0604020202090204" pitchFamily="34" charset="0"/>
              </a:rPr>
              <a:t>)</a:t>
            </a:r>
            <a:r>
              <a:rPr lang="zh-CN" altLang="en-US" smtClean="0">
                <a:latin typeface="Arial" panose="020B0604020202090204" pitchFamily="34" charset="0"/>
                <a:cs typeface="Arial" panose="020B0604020202090204" pitchFamily="34" charset="0"/>
              </a:rPr>
              <a:t>一个大文件</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a:latin typeface="Arial" panose="020B0604020202090204" pitchFamily="34" charset="0"/>
                <a:cs typeface="Arial" panose="020B0604020202090204" pitchFamily="34" charset="0"/>
              </a:rPr>
              <a:t>看</a:t>
            </a:r>
            <a:r>
              <a:rPr lang="zh-CN" altLang="en-US" smtClean="0">
                <a:latin typeface="Arial" panose="020B0604020202090204" pitchFamily="34" charset="0"/>
                <a:cs typeface="Arial" panose="020B0604020202090204" pitchFamily="34" charset="0"/>
              </a:rPr>
              <a:t>看两种传递方式耗时时间分别是多少</a:t>
            </a:r>
            <a:endParaRPr lang="en-US" altLang="zh-CN" smtClean="0">
              <a:latin typeface="Arial" panose="020B0604020202090204" pitchFamily="34" charset="0"/>
              <a:cs typeface="Arial" panose="020B060402020209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7 </a:t>
            </a:r>
            <a:r>
              <a:rPr lang="zh-CN" altLang="en-US">
                <a:latin typeface="Arial" panose="020B0604020202090204" pitchFamily="34" charset="0"/>
                <a:cs typeface="Arial" panose="020B0604020202090204" pitchFamily="34" charset="0"/>
              </a:rPr>
              <a:t>引入了 </a:t>
            </a:r>
            <a:r>
              <a:rPr lang="en-US" altLang="zh-CN">
                <a:latin typeface="Arial" panose="020B0604020202090204" pitchFamily="34" charset="0"/>
                <a:cs typeface="Arial" panose="020B0604020202090204" pitchFamily="34" charset="0"/>
              </a:rPr>
              <a:t>Asynchronous I/O</a:t>
            </a:r>
            <a:r>
              <a:rPr lang="zh-CN" altLang="en-US">
                <a:latin typeface="Arial" panose="020B0604020202090204" pitchFamily="34" charset="0"/>
                <a:cs typeface="Arial" panose="020B0604020202090204" pitchFamily="34" charset="0"/>
              </a:rPr>
              <a:t>，即 </a:t>
            </a:r>
            <a:r>
              <a:rPr lang="en-US" altLang="zh-CN">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。在进行 </a:t>
            </a:r>
            <a:r>
              <a:rPr lang="en-US" altLang="zh-CN" smtClean="0">
                <a:latin typeface="Arial" panose="020B0604020202090204" pitchFamily="34" charset="0"/>
                <a:cs typeface="Arial" panose="020B0604020202090204" pitchFamily="34" charset="0"/>
              </a:rPr>
              <a:t>I/O </a:t>
            </a:r>
            <a:r>
              <a:rPr lang="zh-CN" altLang="en-US" smtClean="0">
                <a:latin typeface="Arial" panose="020B0604020202090204" pitchFamily="34" charset="0"/>
                <a:cs typeface="Arial" panose="020B0604020202090204" pitchFamily="34" charset="0"/>
              </a:rPr>
              <a:t>编程中，常用到两种模式：</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Proactor</a:t>
            </a:r>
            <a:r>
              <a:rPr lang="zh-CN" altLang="en-US" smtClean="0">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Java </a:t>
            </a:r>
            <a:r>
              <a:rPr lang="zh-CN" altLang="en-US" smtClean="0">
                <a:latin typeface="Arial" panose="020B0604020202090204" pitchFamily="34" charset="0"/>
                <a:cs typeface="Arial" panose="020B0604020202090204" pitchFamily="34" charset="0"/>
              </a:rPr>
              <a:t>的 </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就是 </a:t>
            </a:r>
            <a:r>
              <a:rPr lang="en-US" altLang="zh-CN" smtClean="0">
                <a:latin typeface="Arial" panose="020B0604020202090204" pitchFamily="34" charset="0"/>
                <a:cs typeface="Arial" panose="020B0604020202090204" pitchFamily="34" charset="0"/>
              </a:rPr>
              <a:t>Reactor</a:t>
            </a:r>
            <a:r>
              <a:rPr lang="zh-CN" altLang="en-US" smtClean="0">
                <a:latin typeface="Arial" panose="020B0604020202090204" pitchFamily="34" charset="0"/>
                <a:cs typeface="Arial" panose="020B0604020202090204" pitchFamily="34" charset="0"/>
              </a:rPr>
              <a:t>，当有事件触发时，服务器端得到通知，进行相应的处理</a:t>
            </a:r>
            <a:endParaRPr lang="en-US" altLang="zh-CN" smtClean="0">
              <a:latin typeface="Arial" panose="020B0604020202090204" pitchFamily="34" charset="0"/>
              <a:cs typeface="Arial" panose="020B0604020202090204" pitchFamily="34" charset="0"/>
            </a:endParaRPr>
          </a:p>
          <a:p>
            <a:pPr marL="342900" lvl="0" indent="-342900">
              <a:buFontTx/>
              <a:buAutoNum type="arabicParenR"/>
            </a:pP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即 </a:t>
            </a:r>
            <a:r>
              <a:rPr lang="en-US" altLang="zh-CN" smtClean="0">
                <a:solidFill>
                  <a:prstClr val="black"/>
                </a:solidFill>
                <a:latin typeface="Arial" panose="020B0604020202090204" pitchFamily="34" charset="0"/>
                <a:cs typeface="Arial" panose="020B0604020202090204" pitchFamily="34" charset="0"/>
              </a:rPr>
              <a:t>NIO2.0</a:t>
            </a:r>
            <a:r>
              <a:rPr lang="zh-CN" altLang="en-US" smtClean="0">
                <a:solidFill>
                  <a:prstClr val="black"/>
                </a:solidFill>
                <a:latin typeface="Arial" panose="020B0604020202090204" pitchFamily="34" charset="0"/>
                <a:cs typeface="Arial" panose="020B0604020202090204" pitchFamily="34" charset="0"/>
              </a:rPr>
              <a:t>，叫做异步不阻塞的 </a:t>
            </a:r>
            <a:r>
              <a:rPr lang="en-US" altLang="zh-CN" smtClean="0">
                <a:solidFill>
                  <a:prstClr val="black"/>
                </a:solidFill>
                <a:latin typeface="Arial" panose="020B0604020202090204" pitchFamily="34" charset="0"/>
                <a:cs typeface="Arial" panose="020B0604020202090204" pitchFamily="34" charset="0"/>
              </a:rPr>
              <a:t>IO</a:t>
            </a:r>
            <a:r>
              <a:rPr lang="zh-CN" altLang="en-US" smtClean="0">
                <a:solidFill>
                  <a:prstClr val="black"/>
                </a:solidFill>
                <a:latin typeface="Arial" panose="020B0604020202090204" pitchFamily="34" charset="0"/>
                <a:cs typeface="Arial" panose="020B0604020202090204" pitchFamily="34" charset="0"/>
              </a:rPr>
              <a:t>。</a:t>
            </a:r>
            <a:r>
              <a:rPr lang="en-US" altLang="zh-CN" smtClean="0">
                <a:solidFill>
                  <a:prstClr val="black"/>
                </a:solidFill>
                <a:latin typeface="Arial" panose="020B0604020202090204" pitchFamily="34" charset="0"/>
                <a:cs typeface="Arial" panose="020B0604020202090204" pitchFamily="34" charset="0"/>
              </a:rPr>
              <a:t>AIO </a:t>
            </a:r>
            <a:r>
              <a:rPr lang="zh-CN" altLang="en-US" smtClean="0">
                <a:solidFill>
                  <a:prstClr val="black"/>
                </a:solidFill>
                <a:latin typeface="Arial" panose="020B0604020202090204" pitchFamily="34" charset="0"/>
                <a:cs typeface="Arial" panose="020B0604020202090204" pitchFamily="34" charset="0"/>
              </a:rPr>
              <a:t>引入异步通道的概念，采用了 </a:t>
            </a:r>
            <a:r>
              <a:rPr lang="en-US" altLang="zh-CN" smtClean="0">
                <a:solidFill>
                  <a:prstClr val="black"/>
                </a:solidFill>
                <a:latin typeface="Arial" panose="020B0604020202090204" pitchFamily="34" charset="0"/>
                <a:cs typeface="Arial" panose="020B0604020202090204" pitchFamily="34" charset="0"/>
              </a:rPr>
              <a:t>Proactor </a:t>
            </a:r>
            <a:r>
              <a:rPr lang="zh-CN" altLang="en-US" smtClean="0">
                <a:solidFill>
                  <a:prstClr val="black"/>
                </a:solidFill>
                <a:latin typeface="Arial" panose="020B0604020202090204" pitchFamily="34" charset="0"/>
                <a:cs typeface="Arial" panose="020B060402020209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endParaRPr lang="en-US" altLang="zh-CN" smtClean="0">
              <a:solidFill>
                <a:prstClr val="black"/>
              </a:solidFill>
              <a:latin typeface="Arial" panose="020B0604020202090204" pitchFamily="34" charset="0"/>
              <a:cs typeface="Arial" panose="020B0604020202090204" pitchFamily="34" charset="0"/>
            </a:endParaRPr>
          </a:p>
          <a:p>
            <a:pPr marL="342900" lvl="0" indent="-342900">
              <a:buFontTx/>
              <a:buAutoNum type="arabicParenR"/>
            </a:pPr>
            <a:r>
              <a:rPr lang="zh-CN" altLang="en-US">
                <a:latin typeface="Arial" panose="020B0604020202090204" pitchFamily="34" charset="0"/>
                <a:cs typeface="Arial" panose="020B0604020202090204" pitchFamily="34" charset="0"/>
              </a:rPr>
              <a:t>目前 </a:t>
            </a:r>
            <a:r>
              <a:rPr lang="en-US" altLang="zh-CN">
                <a:latin typeface="Arial" panose="020B0604020202090204" pitchFamily="34" charset="0"/>
                <a:cs typeface="Arial" panose="020B0604020202090204" pitchFamily="34" charset="0"/>
              </a:rPr>
              <a:t>AIO </a:t>
            </a:r>
            <a:r>
              <a:rPr lang="zh-CN" altLang="en-US">
                <a:latin typeface="Arial" panose="020B0604020202090204" pitchFamily="34" charset="0"/>
                <a:cs typeface="Arial" panose="020B0604020202090204" pitchFamily="34" charset="0"/>
              </a:rPr>
              <a:t>还没有广泛应</a:t>
            </a:r>
            <a:r>
              <a:rPr lang="zh-CN" altLang="en-US" smtClean="0">
                <a:latin typeface="Arial" panose="020B0604020202090204" pitchFamily="34" charset="0"/>
                <a:cs typeface="Arial" panose="020B0604020202090204" pitchFamily="34" charset="0"/>
              </a:rPr>
              <a:t>用，</a:t>
            </a: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也是基于</a:t>
            </a:r>
            <a:r>
              <a:rPr lang="en-US" altLang="zh-CN" smtClean="0">
                <a:latin typeface="Arial" panose="020B0604020202090204" pitchFamily="34" charset="0"/>
                <a:cs typeface="Arial" panose="020B0604020202090204" pitchFamily="34" charset="0"/>
              </a:rPr>
              <a:t>NIO, </a:t>
            </a:r>
            <a:r>
              <a:rPr lang="zh-CN" altLang="en-US" smtClean="0">
                <a:latin typeface="Arial" panose="020B0604020202090204" pitchFamily="34" charset="0"/>
                <a:cs typeface="Arial" panose="020B0604020202090204" pitchFamily="34" charset="0"/>
              </a:rPr>
              <a:t>而不是</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 </a:t>
            </a:r>
            <a:r>
              <a:rPr lang="zh-CN" altLang="en-US">
                <a:latin typeface="Arial" panose="020B0604020202090204" pitchFamily="34" charset="0"/>
                <a:cs typeface="Arial" panose="020B0604020202090204" pitchFamily="34" charset="0"/>
              </a:rPr>
              <a:t>因</a:t>
            </a:r>
            <a:r>
              <a:rPr lang="zh-CN" altLang="en-US" smtClean="0">
                <a:latin typeface="Arial" panose="020B0604020202090204" pitchFamily="34" charset="0"/>
                <a:cs typeface="Arial" panose="020B0604020202090204" pitchFamily="34" charset="0"/>
              </a:rPr>
              <a:t>此我们就不详解</a:t>
            </a:r>
            <a:r>
              <a:rPr lang="en-US" altLang="zh-CN" smtClean="0">
                <a:latin typeface="Arial" panose="020B0604020202090204" pitchFamily="34" charset="0"/>
                <a:cs typeface="Arial" panose="020B0604020202090204" pitchFamily="34" charset="0"/>
              </a:rPr>
              <a:t>AIO</a:t>
            </a:r>
            <a:r>
              <a:rPr lang="zh-CN" altLang="en-US" smtClean="0">
                <a:latin typeface="Arial" panose="020B0604020202090204" pitchFamily="34" charset="0"/>
                <a:cs typeface="Arial" panose="020B0604020202090204" pitchFamily="34" charset="0"/>
              </a:rPr>
              <a:t>了，有兴趣的同学可以参考 </a:t>
            </a:r>
            <a:r>
              <a:rPr lang="en-US" altLang="zh-CN" smtClean="0">
                <a:latin typeface="Arial" panose="020B0604020202090204" pitchFamily="34" charset="0"/>
                <a:cs typeface="Arial" panose="020B060402020209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90204" pitchFamily="34" charset="0"/>
                <a:cs typeface="Arial" panose="020B0604020202090204" pitchFamily="34" charset="0"/>
              </a:rPr>
              <a:t>&gt;&gt;</a:t>
            </a:r>
            <a:r>
              <a:rPr lang="zh-CN" altLang="en-US" smtClean="0">
                <a:latin typeface="Arial" panose="020B0604020202090204" pitchFamily="34" charset="0"/>
                <a:cs typeface="Arial" panose="020B0604020202090204" pitchFamily="34" charset="0"/>
              </a:rPr>
              <a:t>  </a:t>
            </a:r>
            <a:r>
              <a:rPr lang="en-US" altLang="zh-CN" smtClean="0">
                <a:latin typeface="Arial" panose="020B0604020202090204" pitchFamily="34" charset="0"/>
                <a:cs typeface="Arial" panose="020B0604020202090204" pitchFamily="34" charset="0"/>
                <a:hlinkClick r:id="rId1"/>
              </a:rPr>
              <a:t>http</a:t>
            </a:r>
            <a:r>
              <a:rPr lang="en-US" altLang="zh-CN">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hlinkClick r:id="rId1"/>
              </a:rPr>
              <a:t>www.52im.net/thread-306-1-1.html</a:t>
            </a:r>
            <a:r>
              <a:rPr lang="en-US" altLang="zh-CN"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的类库和 </a:t>
            </a:r>
            <a:r>
              <a:rPr lang="en-US" altLang="zh-CN">
                <a:latin typeface="Arial" panose="020B0604020202090204" pitchFamily="34" charset="0"/>
                <a:cs typeface="Arial" panose="020B0604020202090204" pitchFamily="34" charset="0"/>
              </a:rPr>
              <a:t>API </a:t>
            </a:r>
            <a:r>
              <a:rPr lang="zh-CN" altLang="en-US">
                <a:latin typeface="Arial" panose="020B0604020202090204" pitchFamily="34" charset="0"/>
                <a:cs typeface="Arial" panose="020B0604020202090204" pitchFamily="34" charset="0"/>
              </a:rPr>
              <a:t>繁杂，使用麻烦</a:t>
            </a: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要熟练掌握 </a:t>
            </a:r>
            <a:r>
              <a:rPr lang="en-US" altLang="zh-CN">
                <a:latin typeface="Arial" panose="020B0604020202090204" pitchFamily="34" charset="0"/>
                <a:cs typeface="Arial" panose="020B0604020202090204" pitchFamily="34" charset="0"/>
              </a:rPr>
              <a:t>Selector</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ServerSocketChannel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SocketChannel</a:t>
            </a:r>
            <a:r>
              <a:rPr lang="zh-CN" altLang="en-US">
                <a:latin typeface="Arial" panose="020B0604020202090204" pitchFamily="34" charset="0"/>
                <a:cs typeface="Arial" panose="020B0604020202090204" pitchFamily="34" charset="0"/>
              </a:rPr>
              <a:t>、</a:t>
            </a:r>
            <a:r>
              <a:rPr lang="en-US" altLang="zh-CN">
                <a:latin typeface="Arial" panose="020B0604020202090204" pitchFamily="34" charset="0"/>
                <a:cs typeface="Arial" panose="020B0604020202090204" pitchFamily="34" charset="0"/>
              </a:rPr>
              <a:t>ByteBuffer </a:t>
            </a:r>
            <a:r>
              <a:rPr lang="zh-CN" altLang="en-US">
                <a:latin typeface="Arial" panose="020B0604020202090204" pitchFamily="34" charset="0"/>
                <a:cs typeface="Arial" panose="020B0604020202090204" pitchFamily="34" charset="0"/>
              </a:rPr>
              <a:t>等</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需</a:t>
            </a:r>
            <a:r>
              <a:rPr lang="zh-CN" altLang="en-US">
                <a:latin typeface="Arial" panose="020B0604020202090204" pitchFamily="34" charset="0"/>
                <a:cs typeface="Arial" panose="020B0604020202090204" pitchFamily="34" charset="0"/>
              </a:rPr>
              <a:t>要具备其他的额外技</a:t>
            </a:r>
            <a:r>
              <a:rPr lang="zh-CN" altLang="en-US" smtClean="0">
                <a:latin typeface="Arial" panose="020B0604020202090204" pitchFamily="34" charset="0"/>
                <a:cs typeface="Arial" panose="020B0604020202090204" pitchFamily="34" charset="0"/>
              </a:rPr>
              <a:t>能：</a:t>
            </a:r>
            <a:r>
              <a:rPr lang="zh-CN" altLang="en-US">
                <a:latin typeface="Arial" panose="020B0604020202090204" pitchFamily="34" charset="0"/>
                <a:cs typeface="Arial" panose="020B0604020202090204" pitchFamily="34" charset="0"/>
              </a:rPr>
              <a:t>要</a:t>
            </a:r>
            <a:r>
              <a:rPr lang="zh-CN" altLang="en-US" smtClean="0">
                <a:latin typeface="Arial" panose="020B0604020202090204" pitchFamily="34" charset="0"/>
                <a:cs typeface="Arial" panose="020B0604020202090204" pitchFamily="34" charset="0"/>
              </a:rPr>
              <a:t>熟</a:t>
            </a:r>
            <a:r>
              <a:rPr lang="zh-CN" altLang="en-US">
                <a:latin typeface="Arial" panose="020B0604020202090204" pitchFamily="34" charset="0"/>
                <a:cs typeface="Arial" panose="020B0604020202090204" pitchFamily="34" charset="0"/>
              </a:rPr>
              <a:t>悉 </a:t>
            </a:r>
            <a:r>
              <a:rPr lang="en-US" altLang="zh-CN">
                <a:latin typeface="Arial" panose="020B0604020202090204" pitchFamily="34" charset="0"/>
                <a:cs typeface="Arial" panose="020B0604020202090204" pitchFamily="34" charset="0"/>
              </a:rPr>
              <a:t>Java </a:t>
            </a:r>
            <a:r>
              <a:rPr lang="zh-CN" altLang="en-US">
                <a:latin typeface="Arial" panose="020B0604020202090204" pitchFamily="34" charset="0"/>
                <a:cs typeface="Arial" panose="020B0604020202090204" pitchFamily="34" charset="0"/>
              </a:rPr>
              <a:t>多线程编程，因为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编程涉及到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模式，你必须对多线程</a:t>
            </a:r>
            <a:r>
              <a:rPr lang="zh-CN" altLang="en-US" smtClean="0">
                <a:latin typeface="Arial" panose="020B0604020202090204" pitchFamily="34" charset="0"/>
                <a:cs typeface="Arial" panose="020B0604020202090204" pitchFamily="34" charset="0"/>
              </a:rPr>
              <a:t>和</a:t>
            </a:r>
            <a:r>
              <a:rPr lang="zh-CN" altLang="en-US">
                <a:latin typeface="Arial" panose="020B0604020202090204" pitchFamily="34" charset="0"/>
                <a:cs typeface="Arial" panose="020B0604020202090204" pitchFamily="34" charset="0"/>
              </a:rPr>
              <a:t>网络</a:t>
            </a:r>
            <a:r>
              <a:rPr lang="zh-CN" altLang="en-US" smtClean="0">
                <a:latin typeface="Arial" panose="020B0604020202090204" pitchFamily="34" charset="0"/>
                <a:cs typeface="Arial" panose="020B0604020202090204" pitchFamily="34" charset="0"/>
              </a:rPr>
              <a:t>编</a:t>
            </a:r>
            <a:r>
              <a:rPr lang="zh-CN" altLang="en-US">
                <a:latin typeface="Arial" panose="020B0604020202090204" pitchFamily="34" charset="0"/>
                <a:cs typeface="Arial" panose="020B0604020202090204" pitchFamily="34" charset="0"/>
              </a:rPr>
              <a:t>程非常熟悉，才能编写出高质量的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程序</a:t>
            </a:r>
            <a:r>
              <a:rPr lang="zh-CN" altLang="en-US"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开</a:t>
            </a:r>
            <a:r>
              <a:rPr lang="zh-CN" altLang="en-US">
                <a:latin typeface="Arial" panose="020B0604020202090204" pitchFamily="34" charset="0"/>
                <a:cs typeface="Arial" panose="020B0604020202090204" pitchFamily="34" charset="0"/>
              </a:rPr>
              <a:t>发工作量和难度都非常大：例如客户端面临断连重连、网络闪断、半包读写、失败缓存、网络拥塞和异</a:t>
            </a:r>
            <a:r>
              <a:rPr lang="zh-CN" altLang="en-US" smtClean="0">
                <a:latin typeface="Arial" panose="020B0604020202090204" pitchFamily="34" charset="0"/>
                <a:cs typeface="Arial" panose="020B0604020202090204" pitchFamily="34" charset="0"/>
              </a:rPr>
              <a:t>常流</a:t>
            </a:r>
            <a:r>
              <a:rPr lang="zh-CN" altLang="en-US">
                <a:latin typeface="Arial" panose="020B0604020202090204" pitchFamily="34" charset="0"/>
                <a:cs typeface="Arial" panose="020B0604020202090204" pitchFamily="34" charset="0"/>
              </a:rPr>
              <a:t>的处理等</a:t>
            </a:r>
            <a:r>
              <a:rPr lang="zh-CN" altLang="en-US" smtClean="0">
                <a:latin typeface="Arial" panose="020B0604020202090204" pitchFamily="34" charset="0"/>
                <a:cs typeface="Arial" panose="020B0604020202090204" pitchFamily="34" charset="0"/>
              </a:rPr>
              <a:t>等。</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JDK </a:t>
            </a:r>
            <a:r>
              <a:rPr lang="en-US" altLang="zh-CN">
                <a:latin typeface="Arial" panose="020B0604020202090204" pitchFamily="34" charset="0"/>
                <a:cs typeface="Arial" panose="020B0604020202090204" pitchFamily="34" charset="0"/>
              </a:rPr>
              <a:t>NIO </a:t>
            </a:r>
            <a:r>
              <a:rPr lang="zh-CN" altLang="en-US">
                <a:latin typeface="Arial" panose="020B0604020202090204" pitchFamily="34" charset="0"/>
                <a:cs typeface="Arial" panose="020B0604020202090204" pitchFamily="34" charset="0"/>
              </a:rPr>
              <a:t>的 </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：例如臭名昭著的 </a:t>
            </a:r>
            <a:r>
              <a:rPr lang="en-US" altLang="zh-CN">
                <a:latin typeface="Arial" panose="020B0604020202090204" pitchFamily="34" charset="0"/>
                <a:cs typeface="Arial" panose="020B0604020202090204" pitchFamily="34" charset="0"/>
              </a:rPr>
              <a:t>Epoll Bug</a:t>
            </a:r>
            <a:r>
              <a:rPr lang="zh-CN" altLang="en-US">
                <a:latin typeface="Arial" panose="020B0604020202090204" pitchFamily="34" charset="0"/>
                <a:cs typeface="Arial" panose="020B0604020202090204" pitchFamily="34" charset="0"/>
              </a:rPr>
              <a:t>，它会导致 </a:t>
            </a:r>
            <a:r>
              <a:rPr lang="en-US" altLang="zh-CN">
                <a:latin typeface="Arial" panose="020B0604020202090204" pitchFamily="34" charset="0"/>
                <a:cs typeface="Arial" panose="020B0604020202090204" pitchFamily="34" charset="0"/>
              </a:rPr>
              <a:t>Selector </a:t>
            </a:r>
            <a:r>
              <a:rPr lang="zh-CN" altLang="en-US">
                <a:latin typeface="Arial" panose="020B0604020202090204" pitchFamily="34" charset="0"/>
                <a:cs typeface="Arial" panose="020B0604020202090204" pitchFamily="34" charset="0"/>
              </a:rPr>
              <a:t>空轮询，最终导致 </a:t>
            </a:r>
            <a:r>
              <a:rPr lang="en-US" altLang="zh-CN">
                <a:latin typeface="Arial" panose="020B0604020202090204" pitchFamily="34" charset="0"/>
                <a:cs typeface="Arial" panose="020B0604020202090204" pitchFamily="34" charset="0"/>
              </a:rPr>
              <a:t>CPU 100%</a:t>
            </a:r>
            <a:r>
              <a:rPr lang="zh-CN" altLang="en-US" smtClean="0">
                <a:latin typeface="Arial" panose="020B0604020202090204" pitchFamily="34" charset="0"/>
                <a:cs typeface="Arial" panose="020B0604020202090204" pitchFamily="34" charset="0"/>
              </a:rPr>
              <a:t>。直</a:t>
            </a:r>
            <a:r>
              <a:rPr lang="zh-CN" altLang="en-US">
                <a:latin typeface="Arial" panose="020B0604020202090204" pitchFamily="34" charset="0"/>
                <a:cs typeface="Arial" panose="020B0604020202090204" pitchFamily="34" charset="0"/>
              </a:rPr>
              <a:t>到 </a:t>
            </a:r>
            <a:r>
              <a:rPr lang="en-US" altLang="zh-CN">
                <a:latin typeface="Arial" panose="020B0604020202090204" pitchFamily="34" charset="0"/>
                <a:cs typeface="Arial" panose="020B0604020202090204" pitchFamily="34" charset="0"/>
              </a:rPr>
              <a:t>JDK 1.7 </a:t>
            </a:r>
            <a:r>
              <a:rPr lang="zh-CN" altLang="en-US">
                <a:latin typeface="Arial" panose="020B0604020202090204" pitchFamily="34" charset="0"/>
                <a:cs typeface="Arial" panose="020B0604020202090204" pitchFamily="34" charset="0"/>
              </a:rPr>
              <a:t>版本该问题仍旧存在</a:t>
            </a:r>
            <a:r>
              <a:rPr lang="zh-CN" altLang="en-US" smtClean="0">
                <a:latin typeface="Arial" panose="020B0604020202090204" pitchFamily="34" charset="0"/>
                <a:cs typeface="Arial" panose="020B0604020202090204" pitchFamily="34" charset="0"/>
              </a:rPr>
              <a:t>，没</a:t>
            </a:r>
            <a:r>
              <a:rPr lang="zh-CN" altLang="en-US">
                <a:latin typeface="Arial" panose="020B0604020202090204" pitchFamily="34" charset="0"/>
                <a:cs typeface="Arial" panose="020B0604020202090204" pitchFamily="34" charset="0"/>
              </a:rPr>
              <a:t>有被根本解决。</a:t>
            </a:r>
            <a:endParaRPr lang="zh-CN" altLang="en-US">
              <a:latin typeface="Arial" panose="020B0604020202090204" pitchFamily="34" charset="0"/>
              <a:cs typeface="Arial" panose="020B060402020209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charset="-122"/>
                <a:hlinkClick r:id="rId1"/>
              </a:rPr>
              <a:t>https://netty.io</a:t>
            </a:r>
            <a:r>
              <a:rPr lang="en-US" altLang="zh-CN" smtClean="0">
                <a:ea typeface="宋体" charset="-122"/>
                <a:hlinkClick r:id="rId1"/>
              </a:rPr>
              <a:t>/</a:t>
            </a:r>
            <a:r>
              <a:rPr lang="en-US" altLang="zh-CN" smtClean="0">
                <a:ea typeface="宋体"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90204" pitchFamily="34" charset="0"/>
                <a:cs typeface="Arial" panose="020B0604020202090204" pitchFamily="34" charset="0"/>
              </a:rPr>
              <a:t>netty</a:t>
            </a:r>
            <a:r>
              <a:rPr lang="zh-CN" altLang="en-US">
                <a:latin typeface="Arial" panose="020B0604020202090204" pitchFamily="34" charset="0"/>
                <a:cs typeface="Arial" panose="020B0604020202090204" pitchFamily="34" charset="0"/>
              </a:rPr>
              <a:t>版</a:t>
            </a:r>
            <a:r>
              <a:rPr lang="zh-CN" altLang="en-US" smtClean="0">
                <a:latin typeface="Arial" panose="020B0604020202090204" pitchFamily="34" charset="0"/>
                <a:cs typeface="Arial" panose="020B0604020202090204" pitchFamily="34" charset="0"/>
              </a:rPr>
              <a:t>本分</a:t>
            </a:r>
            <a:r>
              <a:rPr lang="zh-CN" altLang="en-US">
                <a:latin typeface="Arial" panose="020B0604020202090204" pitchFamily="34" charset="0"/>
                <a:cs typeface="Arial" panose="020B0604020202090204" pitchFamily="34" charset="0"/>
              </a:rPr>
              <a:t>为  </a:t>
            </a:r>
            <a:r>
              <a:rPr lang="en-US" altLang="zh-CN">
                <a:latin typeface="Arial" panose="020B0604020202090204" pitchFamily="34" charset="0"/>
                <a:cs typeface="Arial" panose="020B0604020202090204" pitchFamily="34" charset="0"/>
              </a:rPr>
              <a:t>netty3.x  </a:t>
            </a:r>
            <a:r>
              <a:rPr lang="zh-CN" altLang="en-US">
                <a:latin typeface="Arial" panose="020B0604020202090204" pitchFamily="34" charset="0"/>
                <a:cs typeface="Arial" panose="020B0604020202090204" pitchFamily="34" charset="0"/>
              </a:rPr>
              <a:t>和  </a:t>
            </a:r>
            <a:r>
              <a:rPr lang="en-US" altLang="zh-CN">
                <a:latin typeface="Arial" panose="020B0604020202090204" pitchFamily="34" charset="0"/>
                <a:cs typeface="Arial" panose="020B0604020202090204" pitchFamily="34" charset="0"/>
              </a:rPr>
              <a:t>netty4.x</a:t>
            </a:r>
            <a:r>
              <a:rPr lang="zh-CN" altLang="en-US">
                <a:latin typeface="Arial" panose="020B0604020202090204" pitchFamily="34" charset="0"/>
                <a:cs typeface="Arial" panose="020B0604020202090204" pitchFamily="34" charset="0"/>
              </a:rPr>
              <a:t>、</a:t>
            </a:r>
            <a:r>
              <a:rPr lang="en-US" altLang="zh-CN" smtClean="0">
                <a:latin typeface="Arial" panose="020B0604020202090204" pitchFamily="34" charset="0"/>
                <a:cs typeface="Arial" panose="020B0604020202090204" pitchFamily="34" charset="0"/>
              </a:rPr>
              <a:t>netty5.x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因为</a:t>
            </a:r>
            <a:r>
              <a:rPr lang="en-US" altLang="zh-CN" smtClean="0">
                <a:latin typeface="Arial" panose="020B0604020202090204" pitchFamily="34" charset="0"/>
                <a:cs typeface="Arial" panose="020B0604020202090204" pitchFamily="34" charset="0"/>
              </a:rPr>
              <a:t>Netty5</a:t>
            </a:r>
            <a:r>
              <a:rPr lang="zh-CN" altLang="en-US" smtClean="0">
                <a:latin typeface="Arial" panose="020B0604020202090204" pitchFamily="34" charset="0"/>
                <a:cs typeface="Arial" panose="020B0604020202090204" pitchFamily="34" charset="0"/>
              </a:rPr>
              <a:t>出</a:t>
            </a:r>
            <a:r>
              <a:rPr lang="zh-CN" altLang="en-US">
                <a:latin typeface="Arial" panose="020B0604020202090204" pitchFamily="34" charset="0"/>
                <a:cs typeface="Arial" panose="020B0604020202090204" pitchFamily="34" charset="0"/>
              </a:rPr>
              <a:t>现重大</a:t>
            </a:r>
            <a:r>
              <a:rPr lang="en-US" altLang="zh-CN">
                <a:latin typeface="Arial" panose="020B0604020202090204" pitchFamily="34" charset="0"/>
                <a:cs typeface="Arial" panose="020B0604020202090204" pitchFamily="34" charset="0"/>
              </a:rPr>
              <a:t>bug</a:t>
            </a:r>
            <a:r>
              <a:rPr lang="zh-CN" altLang="en-US">
                <a:latin typeface="Arial" panose="020B0604020202090204" pitchFamily="34" charset="0"/>
                <a:cs typeface="Arial" panose="020B0604020202090204" pitchFamily="34" charset="0"/>
              </a:rPr>
              <a:t>，已经被官网废弃了</a:t>
            </a:r>
            <a:r>
              <a:rPr lang="zh-CN" altLang="en-US" smtClean="0">
                <a:latin typeface="Arial" panose="020B0604020202090204" pitchFamily="34" charset="0"/>
                <a:cs typeface="Arial" panose="020B0604020202090204" pitchFamily="34" charset="0"/>
              </a:rPr>
              <a:t>，</a:t>
            </a: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前推荐使用的是</a:t>
            </a:r>
            <a:r>
              <a:rPr lang="en-US" altLang="zh-CN" smtClean="0">
                <a:latin typeface="Arial" panose="020B0604020202090204" pitchFamily="34" charset="0"/>
                <a:cs typeface="Arial" panose="020B0604020202090204" pitchFamily="34" charset="0"/>
              </a:rPr>
              <a:t>Netty4.x</a:t>
            </a:r>
            <a:r>
              <a:rPr lang="zh-CN" altLang="en-US" smtClean="0">
                <a:latin typeface="Arial" panose="020B0604020202090204" pitchFamily="34" charset="0"/>
                <a:cs typeface="Arial" panose="020B0604020202090204" pitchFamily="34" charset="0"/>
              </a:rPr>
              <a:t>的稳</a:t>
            </a:r>
            <a:r>
              <a:rPr lang="zh-CN" altLang="en-US">
                <a:latin typeface="Arial" panose="020B0604020202090204" pitchFamily="34" charset="0"/>
                <a:cs typeface="Arial" panose="020B0604020202090204" pitchFamily="34" charset="0"/>
              </a:rPr>
              <a:t>定版</a:t>
            </a:r>
            <a:r>
              <a:rPr lang="zh-CN" altLang="en-US" smtClean="0">
                <a:latin typeface="Arial" panose="020B0604020202090204" pitchFamily="34" charset="0"/>
                <a:cs typeface="Arial" panose="020B0604020202090204" pitchFamily="34" charset="0"/>
              </a:rPr>
              <a:t>本</a:t>
            </a:r>
            <a:endParaRPr lang="en-US" altLang="zh-CN" smtClean="0">
              <a:latin typeface="Arial" panose="020B0604020202090204" pitchFamily="34" charset="0"/>
              <a:cs typeface="Arial" panose="020B0604020202090204" pitchFamily="34" charset="0"/>
            </a:endParaRPr>
          </a:p>
          <a:p>
            <a:pPr marL="342900" indent="-342900">
              <a:buAutoNum type="arabicParenR"/>
            </a:pPr>
            <a:endParaRPr lang="en-US" altLang="zh-CN">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目前</a:t>
            </a:r>
            <a:r>
              <a:rPr lang="zh-CN" altLang="en-US">
                <a:latin typeface="Arial" panose="020B0604020202090204" pitchFamily="34" charset="0"/>
                <a:cs typeface="Arial" panose="020B0604020202090204" pitchFamily="34" charset="0"/>
              </a:rPr>
              <a:t>在</a:t>
            </a:r>
            <a:r>
              <a:rPr lang="zh-CN" altLang="en-US" smtClean="0">
                <a:latin typeface="Arial" panose="020B0604020202090204" pitchFamily="34" charset="0"/>
                <a:cs typeface="Arial" panose="020B0604020202090204" pitchFamily="34" charset="0"/>
              </a:rPr>
              <a:t>官网</a:t>
            </a:r>
            <a:r>
              <a:rPr lang="zh-CN" altLang="en-US">
                <a:latin typeface="Arial" panose="020B0604020202090204" pitchFamily="34" charset="0"/>
                <a:cs typeface="Arial" panose="020B0604020202090204" pitchFamily="34" charset="0"/>
              </a:rPr>
              <a:t>可</a:t>
            </a:r>
            <a:r>
              <a:rPr lang="zh-CN" altLang="en-US" smtClean="0">
                <a:latin typeface="Arial" panose="020B0604020202090204" pitchFamily="34" charset="0"/>
                <a:cs typeface="Arial" panose="020B0604020202090204" pitchFamily="34" charset="0"/>
              </a:rPr>
              <a:t>下载的版本 </a:t>
            </a:r>
            <a:r>
              <a:rPr lang="en-US" altLang="zh-CN" smtClean="0">
                <a:latin typeface="Arial" panose="020B0604020202090204" pitchFamily="34" charset="0"/>
                <a:cs typeface="Arial" panose="020B0604020202090204" pitchFamily="34" charset="0"/>
              </a:rPr>
              <a:t>netty3.x netty4.0.x </a:t>
            </a:r>
            <a:r>
              <a:rPr lang="zh-CN" altLang="en-US" smtClean="0">
                <a:latin typeface="Arial" panose="020B0604020202090204" pitchFamily="34" charset="0"/>
                <a:cs typeface="Arial" panose="020B0604020202090204" pitchFamily="34" charset="0"/>
              </a:rPr>
              <a:t>和 </a:t>
            </a:r>
            <a:r>
              <a:rPr lang="en-US" altLang="zh-CN" smtClean="0">
                <a:latin typeface="Arial" panose="020B0604020202090204" pitchFamily="34" charset="0"/>
                <a:cs typeface="Arial" panose="020B0604020202090204" pitchFamily="34" charset="0"/>
              </a:rPr>
              <a:t>netty4.1.x</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zh-CN" altLang="en-US" smtClean="0">
                <a:latin typeface="Arial" panose="020B0604020202090204" pitchFamily="34" charset="0"/>
                <a:cs typeface="Arial" panose="020B0604020202090204" pitchFamily="34" charset="0"/>
              </a:rPr>
              <a:t>在本套课程中，我们讲解 </a:t>
            </a:r>
            <a:r>
              <a:rPr lang="en-US" altLang="zh-CN" smtClean="0">
                <a:latin typeface="Arial" panose="020B0604020202090204" pitchFamily="34" charset="0"/>
                <a:cs typeface="Arial" panose="020B0604020202090204" pitchFamily="34" charset="0"/>
              </a:rPr>
              <a:t>Netty4.1.x </a:t>
            </a:r>
            <a:r>
              <a:rPr lang="zh-CN" altLang="en-US" smtClean="0">
                <a:latin typeface="Arial" panose="020B0604020202090204" pitchFamily="34" charset="0"/>
                <a:cs typeface="Arial" panose="020B0604020202090204" pitchFamily="34" charset="0"/>
              </a:rPr>
              <a:t>版本</a:t>
            </a:r>
            <a:endParaRPr lang="en-US" altLang="zh-CN" smtClean="0">
              <a:latin typeface="Arial" panose="020B0604020202090204" pitchFamily="34" charset="0"/>
              <a:cs typeface="Arial" panose="020B0604020202090204" pitchFamily="34" charset="0"/>
            </a:endParaRPr>
          </a:p>
          <a:p>
            <a:pPr marL="342900" indent="-342900">
              <a:buAutoNum type="arabicParenR"/>
            </a:pPr>
            <a:r>
              <a:rPr lang="en-US" altLang="zh-CN" smtClean="0">
                <a:latin typeface="Arial" panose="020B0604020202090204" pitchFamily="34" charset="0"/>
                <a:cs typeface="Arial" panose="020B0604020202090204" pitchFamily="34" charset="0"/>
              </a:rPr>
              <a:t>netty </a:t>
            </a:r>
            <a:r>
              <a:rPr lang="zh-CN" altLang="en-US" smtClean="0">
                <a:latin typeface="Arial" panose="020B0604020202090204" pitchFamily="34" charset="0"/>
                <a:cs typeface="Arial" panose="020B0604020202090204" pitchFamily="34" charset="0"/>
              </a:rPr>
              <a:t>下载地址： </a:t>
            </a:r>
            <a:r>
              <a:rPr lang="en-US" altLang="zh-CN">
                <a:latin typeface="Arial" panose="020B0604020202090204" pitchFamily="34" charset="0"/>
                <a:cs typeface="Arial" panose="020B0604020202090204" pitchFamily="34" charset="0"/>
                <a:hlinkClick r:id="rId1"/>
              </a:rPr>
              <a:t>https://bintray.com/netty/downloads/netty</a:t>
            </a:r>
            <a:r>
              <a:rPr lang="en-US" altLang="zh-CN" smtClean="0">
                <a:latin typeface="Arial" panose="020B0604020202090204" pitchFamily="34" charset="0"/>
                <a:cs typeface="Arial" panose="020B0604020202090204" pitchFamily="34" charset="0"/>
                <a:hlinkClick r:id="rId1"/>
              </a:rPr>
              <a:t>/</a:t>
            </a:r>
            <a:r>
              <a:rPr lang="en-US" altLang="zh-CN" smtClean="0">
                <a:latin typeface="Arial" panose="020B0604020202090204" pitchFamily="34" charset="0"/>
                <a:cs typeface="Arial" panose="020B0604020202090204" pitchFamily="34" charset="0"/>
              </a:rPr>
              <a:t> </a:t>
            </a:r>
            <a:r>
              <a:rPr lang="zh-CN" altLang="en-US" smtClean="0">
                <a:latin typeface="Arial" panose="020B0604020202090204" pitchFamily="34" charset="0"/>
                <a:cs typeface="Arial" panose="020B0604020202090204" pitchFamily="34" charset="0"/>
              </a:rPr>
              <a:t> </a:t>
            </a:r>
            <a:endParaRPr lang="en-US" altLang="zh-CN">
              <a:latin typeface="Arial" panose="020B0604020202090204" pitchFamily="34" charset="0"/>
              <a:cs typeface="Arial" panose="020B060402020209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90204" pitchFamily="34" charset="0"/>
                <a:cs typeface="Arial" panose="020B0604020202090204" pitchFamily="34" charset="0"/>
              </a:rPr>
              <a:t>目</a:t>
            </a:r>
            <a:r>
              <a:rPr lang="zh-CN" altLang="en-US" smtClean="0">
                <a:latin typeface="Arial" panose="020B0604020202090204" pitchFamily="34" charset="0"/>
                <a:cs typeface="Arial" panose="020B0604020202090204" pitchFamily="34" charset="0"/>
              </a:rPr>
              <a:t>前存在的线程模型有：</a:t>
            </a:r>
            <a:br>
              <a:rPr lang="en-US" altLang="zh-CN" smtClean="0">
                <a:latin typeface="Arial" panose="020B0604020202090204" pitchFamily="34" charset="0"/>
                <a:cs typeface="Arial" panose="020B060402020209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90204" pitchFamily="34" charset="0"/>
                <a:cs typeface="Arial" panose="020B0604020202090204" pitchFamily="34" charset="0"/>
              </a:rPr>
              <a:t> </a:t>
            </a:r>
            <a:br>
              <a:rPr lang="en-US" altLang="zh-CN" smtClean="0">
                <a:latin typeface="Arial" panose="020B0604020202090204" pitchFamily="34" charset="0"/>
                <a:cs typeface="Arial" panose="020B060402020209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9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9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9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6815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charset="-122"/>
              </a:rPr>
              <a:t>演</a:t>
            </a:r>
            <a:r>
              <a:rPr lang="zh-CN" altLang="en-US">
                <a:ea typeface="宋体" charset="-122"/>
              </a:rPr>
              <a:t>示下</a:t>
            </a:r>
            <a:r>
              <a:rPr lang="en-US" altLang="zh-CN">
                <a:ea typeface="宋体" charset="-122"/>
              </a:rPr>
              <a:t>NIO </a:t>
            </a:r>
            <a:r>
              <a:rPr lang="zh-CN" altLang="en-US">
                <a:ea typeface="宋体" charset="-122"/>
              </a:rPr>
              <a:t>群</a:t>
            </a:r>
            <a:r>
              <a:rPr lang="zh-CN" altLang="en-US" smtClean="0">
                <a:ea typeface="宋体" charset="-122"/>
              </a:rPr>
              <a:t>聊</a:t>
            </a:r>
            <a:r>
              <a:rPr lang="en-US" altLang="zh-CN" smtClean="0">
                <a:ea typeface="宋体" charset="-122"/>
              </a:rPr>
              <a:t>,</a:t>
            </a:r>
            <a:r>
              <a:rPr lang="zh-CN" altLang="en-US" smtClean="0">
                <a:ea typeface="宋体" charset="-122"/>
              </a:rPr>
              <a:t>说明</a:t>
            </a:r>
            <a:endParaRPr lang="en-US" altLang="zh-CN">
              <a:ea typeface="宋体"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90204" pitchFamily="34" charset="0"/>
                <a:cs typeface="Arial" panose="020B0604020202090204" pitchFamily="34" charset="0"/>
              </a:rPr>
              <a:t>用</a:t>
            </a:r>
            <a:r>
              <a:rPr lang="zh-CN" altLang="en-US">
                <a:latin typeface="Arial" panose="020B0604020202090204" pitchFamily="34" charset="0"/>
                <a:cs typeface="Arial" panose="020B0604020202090204" pitchFamily="34" charset="0"/>
              </a:rPr>
              <a:t>户程序自定义的普通任</a:t>
            </a:r>
            <a:r>
              <a:rPr lang="zh-CN" altLang="en-US" smtClean="0">
                <a:latin typeface="Arial" panose="020B0604020202090204" pitchFamily="34" charset="0"/>
                <a:cs typeface="Arial" panose="020B0604020202090204" pitchFamily="34" charset="0"/>
              </a:rPr>
              <a:t>务 </a:t>
            </a:r>
            <a:r>
              <a:rPr lang="en-US" altLang="zh-CN" smtClean="0">
                <a:latin typeface="Arial" panose="020B0604020202090204" pitchFamily="34" charset="0"/>
                <a:cs typeface="Arial" panose="020B0604020202090204" pitchFamily="34" charset="0"/>
              </a:rPr>
              <a:t>[</a:t>
            </a:r>
            <a:r>
              <a:rPr lang="zh-CN" altLang="en-US" sz="1400" smtClean="0">
                <a:latin typeface="Arial" panose="020B0604020202090204" pitchFamily="34" charset="0"/>
                <a:cs typeface="Arial" panose="020B0604020202090204" pitchFamily="34" charset="0"/>
              </a:rPr>
              <a:t>举例说明</a:t>
            </a:r>
            <a:r>
              <a:rPr lang="en-US" altLang="zh-CN" smtClean="0">
                <a:latin typeface="Arial" panose="020B0604020202090204" pitchFamily="34" charset="0"/>
                <a:cs typeface="Arial" panose="020B0604020202090204" pitchFamily="34" charset="0"/>
              </a:rPr>
              <a:t>]</a:t>
            </a: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marL="342900" indent="-342900" fontAlgn="base">
              <a:buFontTx/>
              <a:buAutoNum type="arabicParenR"/>
            </a:pPr>
            <a:r>
              <a:rPr lang="zh-CN" altLang="en-US">
                <a:latin typeface="Arial" panose="020B0604020202090204" pitchFamily="34" charset="0"/>
                <a:cs typeface="Arial" panose="020B0604020202090204" pitchFamily="34" charset="0"/>
              </a:rPr>
              <a:t>用户自定义定时任</a:t>
            </a:r>
            <a:r>
              <a:rPr lang="zh-CN" altLang="en-US" smtClean="0">
                <a:latin typeface="Arial" panose="020B0604020202090204" pitchFamily="34" charset="0"/>
                <a:cs typeface="Arial" panose="020B0604020202090204" pitchFamily="34" charset="0"/>
              </a:rPr>
              <a:t>务</a:t>
            </a:r>
            <a:br>
              <a:rPr lang="en-US" altLang="zh-CN" smtClean="0">
                <a:latin typeface="Arial" panose="020B0604020202090204" pitchFamily="34" charset="0"/>
                <a:cs typeface="Arial" panose="020B0604020202090204" pitchFamily="34" charset="0"/>
              </a:rPr>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r>
              <a:rPr lang="zh-CN" altLang="en-US" smtClean="0">
                <a:latin typeface="Arial" panose="020B0604020202090204" pitchFamily="34" charset="0"/>
                <a:cs typeface="Arial" panose="020B0604020202090204" pitchFamily="34" charset="0"/>
              </a:rPr>
              <a:t>非</a:t>
            </a:r>
            <a:r>
              <a:rPr lang="zh-CN" altLang="en-US">
                <a:latin typeface="Arial" panose="020B0604020202090204" pitchFamily="34" charset="0"/>
                <a:cs typeface="Arial" panose="020B0604020202090204" pitchFamily="34" charset="0"/>
              </a:rPr>
              <a:t>当前 </a:t>
            </a:r>
            <a:r>
              <a:rPr lang="en-US" altLang="zh-CN">
                <a:latin typeface="Arial" panose="020B0604020202090204" pitchFamily="34" charset="0"/>
                <a:cs typeface="Arial" panose="020B0604020202090204" pitchFamily="34" charset="0"/>
              </a:rPr>
              <a:t>Reactor </a:t>
            </a:r>
            <a:r>
              <a:rPr lang="zh-CN" altLang="en-US">
                <a:latin typeface="Arial" panose="020B0604020202090204" pitchFamily="34" charset="0"/>
                <a:cs typeface="Arial" panose="020B0604020202090204" pitchFamily="34" charset="0"/>
              </a:rPr>
              <a:t>线程调用 </a:t>
            </a:r>
            <a:r>
              <a:rPr lang="en-US" altLang="zh-CN">
                <a:latin typeface="Arial" panose="020B0604020202090204" pitchFamily="34" charset="0"/>
                <a:cs typeface="Arial" panose="020B0604020202090204" pitchFamily="34" charset="0"/>
              </a:rPr>
              <a:t>Channel </a:t>
            </a:r>
            <a:r>
              <a:rPr lang="zh-CN" altLang="en-US">
                <a:latin typeface="Arial" panose="020B0604020202090204" pitchFamily="34" charset="0"/>
                <a:cs typeface="Arial" panose="020B0604020202090204" pitchFamily="34" charset="0"/>
              </a:rPr>
              <a:t>的各种方</a:t>
            </a:r>
            <a:r>
              <a:rPr lang="zh-CN" altLang="en-US" smtClean="0">
                <a:latin typeface="Arial" panose="020B0604020202090204" pitchFamily="34" charset="0"/>
                <a:cs typeface="Arial" panose="020B0604020202090204" pitchFamily="34" charset="0"/>
              </a:rPr>
              <a:t>法</a:t>
            </a:r>
            <a:br>
              <a:rPr lang="en-US" altLang="zh-CN" smtClean="0">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90204" pitchFamily="34" charset="0"/>
              <a:cs typeface="Arial" panose="020B0604020202090204" pitchFamily="34" charset="0"/>
            </a:endParaRPr>
          </a:p>
          <a:p>
            <a:pPr marL="342900" indent="-342900" fontAlgn="base">
              <a:buAutoNum type="arabicParenR"/>
            </a:pPr>
            <a:endParaRPr lang="en-US" altLang="zh-CN">
              <a:latin typeface="Arial" panose="020B0604020202090204" pitchFamily="34" charset="0"/>
              <a:cs typeface="Arial" panose="020B060402020209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9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9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9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9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9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a:p>
            <a:pPr>
              <a:defRPr/>
            </a:pPr>
            <a:endParaRPr lang="en-US" altLang="zh-CN" sz="2000" b="1">
              <a:solidFill>
                <a:srgbClr val="0070C0"/>
              </a:solidFill>
              <a:ea typeface="宋体" charset="-122"/>
            </a:endParaRPr>
          </a:p>
          <a:p>
            <a:pPr>
              <a:defRPr/>
            </a:pPr>
            <a:endParaRPr lang="en-US" altLang="zh-CN" sz="2000" b="1" smtClean="0">
              <a:solidFill>
                <a:srgbClr val="0070C0"/>
              </a:solidFill>
              <a:ea typeface="宋体"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9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9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9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9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9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9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9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9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9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9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9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90204" pitchFamily="34" charset="0"/>
                <a:ea typeface="宋体" charset="-122"/>
              </a:defRPr>
            </a:lvl1pPr>
            <a:lvl2pPr marL="742950" indent="-285750" eaLnBrk="0" hangingPunct="0">
              <a:defRPr sz="2000">
                <a:solidFill>
                  <a:schemeClr val="tx1"/>
                </a:solidFill>
                <a:latin typeface="Arial" panose="020B0604020202090204" pitchFamily="34" charset="0"/>
                <a:ea typeface="宋体" charset="-122"/>
              </a:defRPr>
            </a:lvl2pPr>
            <a:lvl3pPr marL="1143000" indent="-228600" eaLnBrk="0" hangingPunct="0">
              <a:defRPr sz="2000">
                <a:solidFill>
                  <a:schemeClr val="tx1"/>
                </a:solidFill>
                <a:latin typeface="Arial" panose="020B0604020202090204" pitchFamily="34" charset="0"/>
                <a:ea typeface="宋体" charset="-122"/>
              </a:defRPr>
            </a:lvl3pPr>
            <a:lvl4pPr marL="1600200" indent="-228600" eaLnBrk="0" hangingPunct="0">
              <a:defRPr sz="2000">
                <a:solidFill>
                  <a:schemeClr val="tx1"/>
                </a:solidFill>
                <a:latin typeface="Arial" panose="020B0604020202090204" pitchFamily="34" charset="0"/>
                <a:ea typeface="宋体" charset="-122"/>
              </a:defRPr>
            </a:lvl4pPr>
            <a:lvl5pPr marL="2057400" indent="-228600" eaLnBrk="0" hangingPunct="0">
              <a:defRPr sz="2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2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2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2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2000">
                <a:solidFill>
                  <a:schemeClr val="tx1"/>
                </a:solidFill>
                <a:latin typeface="Arial" panose="020B0604020202090204" pitchFamily="34" charset="0"/>
                <a:ea typeface="宋体"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9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9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9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9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90204" pitchFamily="34" charset="0"/>
              <a:buChar char="•"/>
            </a:pP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0449c22-e752-4b85-b318-ab2fec5ba940}"/>
  <p:tag name="TABLE_ENDDRAG_ORIGIN_RECT" val="401*193"/>
  <p:tag name="TABLE_ENDDRAG_RECT" val="352*181*343*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44063</Words>
  <Application>WPS 演示</Application>
  <PresentationFormat>自定义</PresentationFormat>
  <Paragraphs>2282</Paragraphs>
  <Slides>165</Slides>
  <Notes>164</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36" baseType="lpstr">
      <vt:lpstr>Arial</vt:lpstr>
      <vt:lpstr>方正书宋_GBK</vt:lpstr>
      <vt:lpstr>Wingdings</vt:lpstr>
      <vt:lpstr>华文新魏</vt:lpstr>
      <vt:lpstr>宋体-简</vt:lpstr>
      <vt:lpstr>微软雅黑</vt:lpstr>
      <vt:lpstr>宋体</vt:lpstr>
      <vt:lpstr>汉仪书宋二KW</vt:lpstr>
      <vt:lpstr>汉仪旗黑</vt:lpstr>
      <vt:lpstr>宋体</vt:lpstr>
      <vt:lpstr>Arial Unicode MS</vt:lpstr>
      <vt:lpstr>Calibri</vt:lpstr>
      <vt:lpstr>Helvetica Neue</vt:lpstr>
      <vt:lpstr>华文新魏</vt:lpstr>
      <vt:lpstr>微软雅黑</vt:lpstr>
      <vt:lpstr>苹方-简</vt:lpstr>
      <vt:lpstr>报隶-简</vt:lpstr>
      <vt:lpstr>黑体</vt:lpstr>
      <vt:lpstr>汉仪中黑KW</vt:lpstr>
      <vt:lpstr>Arial Bold</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xujia</cp:lastModifiedBy>
  <cp:revision>3209</cp:revision>
  <dcterms:created xsi:type="dcterms:W3CDTF">2021-11-29T15:50:54Z</dcterms:created>
  <dcterms:modified xsi:type="dcterms:W3CDTF">2021-11-29T15:50:54Z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